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58" r:id="rId2"/>
    <p:sldId id="260" r:id="rId3"/>
    <p:sldId id="262" r:id="rId4"/>
    <p:sldId id="263" r:id="rId5"/>
    <p:sldId id="264" r:id="rId6"/>
    <p:sldId id="265"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Lst>
  <p:sldSz cx="12192000" cy="6858000"/>
  <p:notesSz cx="6858000" cy="9144000"/>
  <p:embeddedFontLst>
    <p:embeddedFont>
      <p:font typeface="Amazon Ember" panose="020B0603020204020204" pitchFamily="34" charset="0"/>
      <p:regular r:id="rId29"/>
      <p:bold r:id="rId30"/>
      <p:italic r:id="rId31"/>
      <p:boldItalic r:id="rId32"/>
    </p:embeddedFont>
    <p:embeddedFont>
      <p:font typeface="Amazon Ember Display" panose="020F0603020204020204" pitchFamily="34" charset="0"/>
      <p:regular r:id="rId33"/>
      <p:bold r:id="rId34"/>
    </p:embeddedFont>
    <p:embeddedFont>
      <p:font typeface="Amazon Ember Heavy" panose="020B0803020204020204" pitchFamily="34" charset="0"/>
      <p:bold r:id="rId35"/>
      <p:italic r:id="rId36"/>
      <p:boldItalic r:id="rId37"/>
    </p:embeddedFont>
    <p:embeddedFont>
      <p:font typeface="Amazon Ember Light" panose="020B0403020204020204" pitchFamily="34" charset="0"/>
      <p:regular r:id="rId38"/>
      <p:italic r:id="rId39"/>
    </p:embeddedFont>
    <p:embeddedFont>
      <p:font typeface="Amazon Ember Regular" panose="020B060402020202020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Lucida Console" panose="020B0609040504020204" pitchFamily="49" charset="0"/>
      <p:regular r:id="rId48"/>
    </p:embeddedFont>
    <p:embeddedFont>
      <p:font typeface="Verdana" panose="020B0604030504040204" pitchFamily="3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EC17E99E-D672-4609-B42A-AE99DD1E8900}">
          <p14:sldIdLst>
            <p14:sldId id="258"/>
            <p14:sldId id="260"/>
            <p14:sldId id="262"/>
            <p14:sldId id="263"/>
            <p14:sldId id="264"/>
            <p14:sldId id="265"/>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905" autoAdjust="0"/>
  </p:normalViewPr>
  <p:slideViewPr>
    <p:cSldViewPr snapToGrid="0">
      <p:cViewPr varScale="1">
        <p:scale>
          <a:sx n="88" d="100"/>
          <a:sy n="88" d="100"/>
        </p:scale>
        <p:origin x="1416" y="84"/>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E6CB9-0C5D-014B-AA24-8E40802DAF3F}"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C1C9CEE-158C-0649-BAEF-35153185F8D9}">
      <dgm:prSet phldrT="[Text]" custT="1"/>
      <dgm:spPr>
        <a:solidFill>
          <a:srgbClr val="195089"/>
        </a:solidFill>
      </dgm:spPr>
      <dgm:t>
        <a:bodyPr/>
        <a:lstStyle/>
        <a:p>
          <a:r>
            <a:rPr lang="en-US" sz="1200" dirty="0">
              <a:latin typeface="+mn-lt"/>
            </a:rPr>
            <a:t>Dev</a:t>
          </a:r>
        </a:p>
      </dgm:t>
    </dgm:pt>
    <dgm:pt modelId="{D8B705A7-4D04-744F-B89F-2710CEA5593F}" type="parTrans" cxnId="{FE0E5720-7A0A-B746-BED8-BCB06340EE60}">
      <dgm:prSet/>
      <dgm:spPr/>
      <dgm:t>
        <a:bodyPr/>
        <a:lstStyle/>
        <a:p>
          <a:endParaRPr lang="en-US"/>
        </a:p>
      </dgm:t>
    </dgm:pt>
    <dgm:pt modelId="{570CCCB9-94AA-B545-9D7A-F643E257CE36}" type="sibTrans" cxnId="{FE0E5720-7A0A-B746-BED8-BCB06340EE60}">
      <dgm:prSet/>
      <dgm:spPr/>
      <dgm:t>
        <a:bodyPr/>
        <a:lstStyle/>
        <a:p>
          <a:endParaRPr lang="en-US"/>
        </a:p>
      </dgm:t>
    </dgm:pt>
    <dgm:pt modelId="{B27E53B1-A464-4F48-BE7B-6928C4C36B19}">
      <dgm:prSet phldrT="[Text]" custT="1"/>
      <dgm:spPr>
        <a:solidFill>
          <a:srgbClr val="92CAE1"/>
        </a:solidFill>
      </dgm:spPr>
      <dgm:t>
        <a:bodyPr/>
        <a:lstStyle/>
        <a:p>
          <a:r>
            <a:rPr lang="en-US" sz="1200" dirty="0">
              <a:latin typeface="+mn-lt"/>
            </a:rPr>
            <a:t>Test</a:t>
          </a:r>
        </a:p>
      </dgm:t>
    </dgm:pt>
    <dgm:pt modelId="{FE99F688-7FB2-A548-8142-A5B83CEF0F5E}" type="parTrans" cxnId="{F7AEC609-A7B2-2F4B-8287-9A8AABFA3E2A}">
      <dgm:prSet/>
      <dgm:spPr/>
      <dgm:t>
        <a:bodyPr/>
        <a:lstStyle/>
        <a:p>
          <a:endParaRPr lang="en-US"/>
        </a:p>
      </dgm:t>
    </dgm:pt>
    <dgm:pt modelId="{C869539D-2C69-4843-8EAE-A4D40C8491EE}" type="sibTrans" cxnId="{F7AEC609-A7B2-2F4B-8287-9A8AABFA3E2A}">
      <dgm:prSet/>
      <dgm:spPr/>
      <dgm:t>
        <a:bodyPr/>
        <a:lstStyle/>
        <a:p>
          <a:endParaRPr lang="en-US"/>
        </a:p>
      </dgm:t>
    </dgm:pt>
    <dgm:pt modelId="{DB798A5E-1289-9246-B598-ED98E7A883C1}">
      <dgm:prSet phldrT="[Text]" custT="1"/>
      <dgm:spPr>
        <a:solidFill>
          <a:srgbClr val="296331"/>
        </a:solidFill>
      </dgm:spPr>
      <dgm:t>
        <a:bodyPr/>
        <a:lstStyle/>
        <a:p>
          <a:r>
            <a:rPr lang="en-US" sz="1200" dirty="0">
              <a:latin typeface="+mn-lt"/>
            </a:rPr>
            <a:t>Staging</a:t>
          </a:r>
        </a:p>
      </dgm:t>
    </dgm:pt>
    <dgm:pt modelId="{F3F5C0D9-ECB9-3E47-A98C-729479B1FD73}" type="parTrans" cxnId="{FC1D90B1-CD2C-8D44-AB69-BFB9F5CCA011}">
      <dgm:prSet/>
      <dgm:spPr/>
      <dgm:t>
        <a:bodyPr/>
        <a:lstStyle/>
        <a:p>
          <a:endParaRPr lang="en-US"/>
        </a:p>
      </dgm:t>
    </dgm:pt>
    <dgm:pt modelId="{109D1795-E68A-5549-B570-67606D48DD1A}" type="sibTrans" cxnId="{FC1D90B1-CD2C-8D44-AB69-BFB9F5CCA011}">
      <dgm:prSet/>
      <dgm:spPr/>
      <dgm:t>
        <a:bodyPr/>
        <a:lstStyle/>
        <a:p>
          <a:endParaRPr lang="en-US"/>
        </a:p>
      </dgm:t>
    </dgm:pt>
    <dgm:pt modelId="{8F5B8EE4-473A-EB4D-8B1E-A144B78C7C04}">
      <dgm:prSet phldrT="[Text]" custT="1"/>
      <dgm:spPr>
        <a:solidFill>
          <a:srgbClr val="FED646"/>
        </a:solidFill>
      </dgm:spPr>
      <dgm:t>
        <a:bodyPr/>
        <a:lstStyle/>
        <a:p>
          <a:r>
            <a:rPr lang="en-US" sz="1200" dirty="0">
              <a:latin typeface="+mn-lt"/>
            </a:rPr>
            <a:t>Prod</a:t>
          </a:r>
        </a:p>
      </dgm:t>
    </dgm:pt>
    <dgm:pt modelId="{D081A6B4-A11D-464C-A011-4B6EE5717E48}" type="parTrans" cxnId="{991228FD-65F3-8B42-BEF0-B05C08E088AD}">
      <dgm:prSet/>
      <dgm:spPr/>
      <dgm:t>
        <a:bodyPr/>
        <a:lstStyle/>
        <a:p>
          <a:endParaRPr lang="en-US"/>
        </a:p>
      </dgm:t>
    </dgm:pt>
    <dgm:pt modelId="{76ED5CD1-654F-DF4A-AA9D-5F1F5883EC5B}" type="sibTrans" cxnId="{991228FD-65F3-8B42-BEF0-B05C08E088AD}">
      <dgm:prSet/>
      <dgm:spPr/>
      <dgm:t>
        <a:bodyPr/>
        <a:lstStyle/>
        <a:p>
          <a:endParaRPr lang="en-US"/>
        </a:p>
      </dgm:t>
    </dgm:pt>
    <dgm:pt modelId="{68BA3B80-5934-234B-B0F1-2221A4445862}">
      <dgm:prSet phldrT="[Text]" custT="1"/>
      <dgm:spPr>
        <a:solidFill>
          <a:srgbClr val="9A9A9A"/>
        </a:solidFill>
      </dgm:spPr>
      <dgm:t>
        <a:bodyPr/>
        <a:lstStyle/>
        <a:p>
          <a:r>
            <a:rPr lang="en-US" sz="1200" dirty="0">
              <a:latin typeface="+mn-lt"/>
            </a:rPr>
            <a:t>Demos</a:t>
          </a:r>
        </a:p>
      </dgm:t>
    </dgm:pt>
    <dgm:pt modelId="{5AFE68BB-001C-0D41-9768-A6C45C199AD0}" type="parTrans" cxnId="{0A3B8682-ACE6-E04B-8575-169C00F785C6}">
      <dgm:prSet/>
      <dgm:spPr/>
      <dgm:t>
        <a:bodyPr/>
        <a:lstStyle/>
        <a:p>
          <a:endParaRPr lang="en-US"/>
        </a:p>
      </dgm:t>
    </dgm:pt>
    <dgm:pt modelId="{89926729-4F5E-EB4C-B5E3-1A2DA8F834AF}" type="sibTrans" cxnId="{0A3B8682-ACE6-E04B-8575-169C00F785C6}">
      <dgm:prSet/>
      <dgm:spPr/>
      <dgm:t>
        <a:bodyPr/>
        <a:lstStyle/>
        <a:p>
          <a:endParaRPr lang="en-US"/>
        </a:p>
      </dgm:t>
    </dgm:pt>
    <dgm:pt modelId="{009EA2BD-F27E-E644-B724-B1AF23CF2178}">
      <dgm:prSet phldrT="[Text]" custT="1"/>
      <dgm:spPr>
        <a:solidFill>
          <a:srgbClr val="195089"/>
        </a:solidFill>
        <a:ln>
          <a:solidFill>
            <a:srgbClr val="195089"/>
          </a:solidFill>
        </a:ln>
      </dgm:spPr>
      <dgm:t>
        <a:bodyPr/>
        <a:lstStyle/>
        <a:p>
          <a:r>
            <a:rPr lang="en-US" sz="1200" dirty="0">
              <a:latin typeface="+mn-lt"/>
            </a:rPr>
            <a:t>Regions</a:t>
          </a:r>
        </a:p>
      </dgm:t>
    </dgm:pt>
    <dgm:pt modelId="{44309002-7FA1-984C-9536-A763948E1FFD}" type="parTrans" cxnId="{8FDCEFF6-66BD-8543-B6EB-3AD3F7003B09}">
      <dgm:prSet/>
      <dgm:spPr/>
      <dgm:t>
        <a:bodyPr/>
        <a:lstStyle/>
        <a:p>
          <a:endParaRPr lang="en-US"/>
        </a:p>
      </dgm:t>
    </dgm:pt>
    <dgm:pt modelId="{FC5EFA1A-5F56-EC4A-910A-2034F3393018}" type="sibTrans" cxnId="{8FDCEFF6-66BD-8543-B6EB-3AD3F7003B09}">
      <dgm:prSet/>
      <dgm:spPr/>
      <dgm:t>
        <a:bodyPr/>
        <a:lstStyle/>
        <a:p>
          <a:endParaRPr lang="en-US"/>
        </a:p>
      </dgm:t>
    </dgm:pt>
    <dgm:pt modelId="{34A2A615-5D93-B64C-8E59-711148DC51B7}" type="pres">
      <dgm:prSet presAssocID="{8E6E6CB9-0C5D-014B-AA24-8E40802DAF3F}" presName="cycle" presStyleCnt="0">
        <dgm:presLayoutVars>
          <dgm:dir/>
          <dgm:resizeHandles val="exact"/>
        </dgm:presLayoutVars>
      </dgm:prSet>
      <dgm:spPr/>
    </dgm:pt>
    <dgm:pt modelId="{A9F77376-1035-0F4E-A7FD-CB63E01A2F66}" type="pres">
      <dgm:prSet presAssocID="{9C1C9CEE-158C-0649-BAEF-35153185F8D9}" presName="node" presStyleLbl="node1" presStyleIdx="0" presStyleCnt="6">
        <dgm:presLayoutVars>
          <dgm:bulletEnabled val="1"/>
        </dgm:presLayoutVars>
      </dgm:prSet>
      <dgm:spPr/>
    </dgm:pt>
    <dgm:pt modelId="{510828E0-BFF6-5540-9FD6-FDA5F9C96DD4}" type="pres">
      <dgm:prSet presAssocID="{570CCCB9-94AA-B545-9D7A-F643E257CE36}" presName="sibTrans" presStyleLbl="sibTrans2D1" presStyleIdx="0" presStyleCnt="6"/>
      <dgm:spPr/>
    </dgm:pt>
    <dgm:pt modelId="{0B396276-E349-F344-AB56-43CD374BBC12}" type="pres">
      <dgm:prSet presAssocID="{570CCCB9-94AA-B545-9D7A-F643E257CE36}" presName="connectorText" presStyleLbl="sibTrans2D1" presStyleIdx="0" presStyleCnt="6"/>
      <dgm:spPr/>
    </dgm:pt>
    <dgm:pt modelId="{E03905DD-8E62-5849-847E-95463B2FD228}" type="pres">
      <dgm:prSet presAssocID="{B27E53B1-A464-4F48-BE7B-6928C4C36B19}" presName="node" presStyleLbl="node1" presStyleIdx="1" presStyleCnt="6">
        <dgm:presLayoutVars>
          <dgm:bulletEnabled val="1"/>
        </dgm:presLayoutVars>
      </dgm:prSet>
      <dgm:spPr/>
    </dgm:pt>
    <dgm:pt modelId="{36DC1EE0-F3FA-2948-80D7-071DF4723126}" type="pres">
      <dgm:prSet presAssocID="{C869539D-2C69-4843-8EAE-A4D40C8491EE}" presName="sibTrans" presStyleLbl="sibTrans2D1" presStyleIdx="1" presStyleCnt="6"/>
      <dgm:spPr/>
    </dgm:pt>
    <dgm:pt modelId="{0B08627F-6D23-6345-9382-5EC19606DB60}" type="pres">
      <dgm:prSet presAssocID="{C869539D-2C69-4843-8EAE-A4D40C8491EE}" presName="connectorText" presStyleLbl="sibTrans2D1" presStyleIdx="1" presStyleCnt="6"/>
      <dgm:spPr/>
    </dgm:pt>
    <dgm:pt modelId="{3C8AA34A-B1B0-2E4A-8594-BDBD68ED4F7E}" type="pres">
      <dgm:prSet presAssocID="{DB798A5E-1289-9246-B598-ED98E7A883C1}" presName="node" presStyleLbl="node1" presStyleIdx="2" presStyleCnt="6">
        <dgm:presLayoutVars>
          <dgm:bulletEnabled val="1"/>
        </dgm:presLayoutVars>
      </dgm:prSet>
      <dgm:spPr/>
    </dgm:pt>
    <dgm:pt modelId="{136D9288-B8F6-A349-9CD8-30E5B0B8AF9D}" type="pres">
      <dgm:prSet presAssocID="{109D1795-E68A-5549-B570-67606D48DD1A}" presName="sibTrans" presStyleLbl="sibTrans2D1" presStyleIdx="2" presStyleCnt="6"/>
      <dgm:spPr/>
    </dgm:pt>
    <dgm:pt modelId="{CE99F831-EC61-0C48-B466-BCB2F2B771CC}" type="pres">
      <dgm:prSet presAssocID="{109D1795-E68A-5549-B570-67606D48DD1A}" presName="connectorText" presStyleLbl="sibTrans2D1" presStyleIdx="2" presStyleCnt="6"/>
      <dgm:spPr/>
    </dgm:pt>
    <dgm:pt modelId="{A114F3D9-1132-0D43-8873-EE2FF340032B}" type="pres">
      <dgm:prSet presAssocID="{8F5B8EE4-473A-EB4D-8B1E-A144B78C7C04}" presName="node" presStyleLbl="node1" presStyleIdx="3" presStyleCnt="6">
        <dgm:presLayoutVars>
          <dgm:bulletEnabled val="1"/>
        </dgm:presLayoutVars>
      </dgm:prSet>
      <dgm:spPr/>
    </dgm:pt>
    <dgm:pt modelId="{CAAE0212-BFBE-E24C-BB98-9B99EDD0EF6F}" type="pres">
      <dgm:prSet presAssocID="{76ED5CD1-654F-DF4A-AA9D-5F1F5883EC5B}" presName="sibTrans" presStyleLbl="sibTrans2D1" presStyleIdx="3" presStyleCnt="6"/>
      <dgm:spPr/>
    </dgm:pt>
    <dgm:pt modelId="{ECA66A3B-E97D-CD49-A19B-05DE8CBE31F1}" type="pres">
      <dgm:prSet presAssocID="{76ED5CD1-654F-DF4A-AA9D-5F1F5883EC5B}" presName="connectorText" presStyleLbl="sibTrans2D1" presStyleIdx="3" presStyleCnt="6"/>
      <dgm:spPr/>
    </dgm:pt>
    <dgm:pt modelId="{063427EB-225B-B042-AFF9-17F1C03FFC0B}" type="pres">
      <dgm:prSet presAssocID="{68BA3B80-5934-234B-B0F1-2221A4445862}" presName="node" presStyleLbl="node1" presStyleIdx="4" presStyleCnt="6">
        <dgm:presLayoutVars>
          <dgm:bulletEnabled val="1"/>
        </dgm:presLayoutVars>
      </dgm:prSet>
      <dgm:spPr/>
    </dgm:pt>
    <dgm:pt modelId="{01D0C556-5090-0D49-8FA3-B66DE20D6F33}" type="pres">
      <dgm:prSet presAssocID="{89926729-4F5E-EB4C-B5E3-1A2DA8F834AF}" presName="sibTrans" presStyleLbl="sibTrans2D1" presStyleIdx="4" presStyleCnt="6"/>
      <dgm:spPr/>
    </dgm:pt>
    <dgm:pt modelId="{D1560E7C-C0C5-BF49-BD41-FE425680DDFD}" type="pres">
      <dgm:prSet presAssocID="{89926729-4F5E-EB4C-B5E3-1A2DA8F834AF}" presName="connectorText" presStyleLbl="sibTrans2D1" presStyleIdx="4" presStyleCnt="6"/>
      <dgm:spPr/>
    </dgm:pt>
    <dgm:pt modelId="{C8E2694A-D68D-194A-9A73-853CFDBA78E9}" type="pres">
      <dgm:prSet presAssocID="{009EA2BD-F27E-E644-B724-B1AF23CF2178}" presName="node" presStyleLbl="node1" presStyleIdx="5" presStyleCnt="6">
        <dgm:presLayoutVars>
          <dgm:bulletEnabled val="1"/>
        </dgm:presLayoutVars>
      </dgm:prSet>
      <dgm:spPr/>
    </dgm:pt>
    <dgm:pt modelId="{FF34C509-E6F5-124F-8742-10127833614E}" type="pres">
      <dgm:prSet presAssocID="{FC5EFA1A-5F56-EC4A-910A-2034F3393018}" presName="sibTrans" presStyleLbl="sibTrans2D1" presStyleIdx="5" presStyleCnt="6"/>
      <dgm:spPr/>
    </dgm:pt>
    <dgm:pt modelId="{543BC980-3C5D-3049-AB3B-FAB61D633B30}" type="pres">
      <dgm:prSet presAssocID="{FC5EFA1A-5F56-EC4A-910A-2034F3393018}" presName="connectorText" presStyleLbl="sibTrans2D1" presStyleIdx="5" presStyleCnt="6"/>
      <dgm:spPr/>
    </dgm:pt>
  </dgm:ptLst>
  <dgm:cxnLst>
    <dgm:cxn modelId="{F7AEC609-A7B2-2F4B-8287-9A8AABFA3E2A}" srcId="{8E6E6CB9-0C5D-014B-AA24-8E40802DAF3F}" destId="{B27E53B1-A464-4F48-BE7B-6928C4C36B19}" srcOrd="1" destOrd="0" parTransId="{FE99F688-7FB2-A548-8142-A5B83CEF0F5E}" sibTransId="{C869539D-2C69-4843-8EAE-A4D40C8491EE}"/>
    <dgm:cxn modelId="{72A4690C-67D8-CD4B-AD84-6CADEE04AB6D}" type="presOf" srcId="{76ED5CD1-654F-DF4A-AA9D-5F1F5883EC5B}" destId="{ECA66A3B-E97D-CD49-A19B-05DE8CBE31F1}" srcOrd="1" destOrd="0" presId="urn:microsoft.com/office/officeart/2005/8/layout/cycle2"/>
    <dgm:cxn modelId="{7D331120-93E8-6F49-A6A8-686F9917685F}" type="presOf" srcId="{570CCCB9-94AA-B545-9D7A-F643E257CE36}" destId="{510828E0-BFF6-5540-9FD6-FDA5F9C96DD4}" srcOrd="0" destOrd="0" presId="urn:microsoft.com/office/officeart/2005/8/layout/cycle2"/>
    <dgm:cxn modelId="{FE0E5720-7A0A-B746-BED8-BCB06340EE60}" srcId="{8E6E6CB9-0C5D-014B-AA24-8E40802DAF3F}" destId="{9C1C9CEE-158C-0649-BAEF-35153185F8D9}" srcOrd="0" destOrd="0" parTransId="{D8B705A7-4D04-744F-B89F-2710CEA5593F}" sibTransId="{570CCCB9-94AA-B545-9D7A-F643E257CE36}"/>
    <dgm:cxn modelId="{4FF8082B-57C0-054D-97AF-43C021CE3719}" type="presOf" srcId="{C869539D-2C69-4843-8EAE-A4D40C8491EE}" destId="{36DC1EE0-F3FA-2948-80D7-071DF4723126}" srcOrd="0" destOrd="0" presId="urn:microsoft.com/office/officeart/2005/8/layout/cycle2"/>
    <dgm:cxn modelId="{56EDFE3D-4822-8D4B-8189-FBEFFB9F4985}" type="presOf" srcId="{109D1795-E68A-5549-B570-67606D48DD1A}" destId="{136D9288-B8F6-A349-9CD8-30E5B0B8AF9D}" srcOrd="0" destOrd="0" presId="urn:microsoft.com/office/officeart/2005/8/layout/cycle2"/>
    <dgm:cxn modelId="{55317E61-7639-1F4C-ADC9-8735666E53E8}" type="presOf" srcId="{DB798A5E-1289-9246-B598-ED98E7A883C1}" destId="{3C8AA34A-B1B0-2E4A-8594-BDBD68ED4F7E}" srcOrd="0" destOrd="0" presId="urn:microsoft.com/office/officeart/2005/8/layout/cycle2"/>
    <dgm:cxn modelId="{AC16CA61-1511-1040-AC16-7C64646835F5}" type="presOf" srcId="{8F5B8EE4-473A-EB4D-8B1E-A144B78C7C04}" destId="{A114F3D9-1132-0D43-8873-EE2FF340032B}" srcOrd="0" destOrd="0" presId="urn:microsoft.com/office/officeart/2005/8/layout/cycle2"/>
    <dgm:cxn modelId="{6394006F-FD80-3641-BEC6-1628038D9B27}" type="presOf" srcId="{570CCCB9-94AA-B545-9D7A-F643E257CE36}" destId="{0B396276-E349-F344-AB56-43CD374BBC12}" srcOrd="1" destOrd="0" presId="urn:microsoft.com/office/officeart/2005/8/layout/cycle2"/>
    <dgm:cxn modelId="{59845B78-E915-1A4A-873E-DF2C8F946AE6}" type="presOf" srcId="{109D1795-E68A-5549-B570-67606D48DD1A}" destId="{CE99F831-EC61-0C48-B466-BCB2F2B771CC}" srcOrd="1" destOrd="0" presId="urn:microsoft.com/office/officeart/2005/8/layout/cycle2"/>
    <dgm:cxn modelId="{C85FA17C-C411-7E4D-B005-C22EFDDBEB34}" type="presOf" srcId="{FC5EFA1A-5F56-EC4A-910A-2034F3393018}" destId="{FF34C509-E6F5-124F-8742-10127833614E}" srcOrd="0" destOrd="0" presId="urn:microsoft.com/office/officeart/2005/8/layout/cycle2"/>
    <dgm:cxn modelId="{5D2C307E-A660-D74B-991C-6481A575DED7}" type="presOf" srcId="{8E6E6CB9-0C5D-014B-AA24-8E40802DAF3F}" destId="{34A2A615-5D93-B64C-8E59-711148DC51B7}" srcOrd="0" destOrd="0" presId="urn:microsoft.com/office/officeart/2005/8/layout/cycle2"/>
    <dgm:cxn modelId="{0A3B8682-ACE6-E04B-8575-169C00F785C6}" srcId="{8E6E6CB9-0C5D-014B-AA24-8E40802DAF3F}" destId="{68BA3B80-5934-234B-B0F1-2221A4445862}" srcOrd="4" destOrd="0" parTransId="{5AFE68BB-001C-0D41-9768-A6C45C199AD0}" sibTransId="{89926729-4F5E-EB4C-B5E3-1A2DA8F834AF}"/>
    <dgm:cxn modelId="{622FB292-D7E2-C441-8FF4-9214A40A80F1}" type="presOf" srcId="{68BA3B80-5934-234B-B0F1-2221A4445862}" destId="{063427EB-225B-B042-AFF9-17F1C03FFC0B}" srcOrd="0" destOrd="0" presId="urn:microsoft.com/office/officeart/2005/8/layout/cycle2"/>
    <dgm:cxn modelId="{0D9E1E9C-3947-974D-81D8-AB3FD0019918}" type="presOf" srcId="{9C1C9CEE-158C-0649-BAEF-35153185F8D9}" destId="{A9F77376-1035-0F4E-A7FD-CB63E01A2F66}" srcOrd="0" destOrd="0" presId="urn:microsoft.com/office/officeart/2005/8/layout/cycle2"/>
    <dgm:cxn modelId="{C2E999A6-A924-4A4B-85C3-69C9202E350F}" type="presOf" srcId="{009EA2BD-F27E-E644-B724-B1AF23CF2178}" destId="{C8E2694A-D68D-194A-9A73-853CFDBA78E9}" srcOrd="0" destOrd="0" presId="urn:microsoft.com/office/officeart/2005/8/layout/cycle2"/>
    <dgm:cxn modelId="{FC1D90B1-CD2C-8D44-AB69-BFB9F5CCA011}" srcId="{8E6E6CB9-0C5D-014B-AA24-8E40802DAF3F}" destId="{DB798A5E-1289-9246-B598-ED98E7A883C1}" srcOrd="2" destOrd="0" parTransId="{F3F5C0D9-ECB9-3E47-A98C-729479B1FD73}" sibTransId="{109D1795-E68A-5549-B570-67606D48DD1A}"/>
    <dgm:cxn modelId="{98FF24B5-B381-8B43-91B7-D608BF60BD6E}" type="presOf" srcId="{C869539D-2C69-4843-8EAE-A4D40C8491EE}" destId="{0B08627F-6D23-6345-9382-5EC19606DB60}" srcOrd="1" destOrd="0" presId="urn:microsoft.com/office/officeart/2005/8/layout/cycle2"/>
    <dgm:cxn modelId="{7019DCC2-004E-184C-B028-C8B4121445D5}" type="presOf" srcId="{B27E53B1-A464-4F48-BE7B-6928C4C36B19}" destId="{E03905DD-8E62-5849-847E-95463B2FD228}" srcOrd="0" destOrd="0" presId="urn:microsoft.com/office/officeart/2005/8/layout/cycle2"/>
    <dgm:cxn modelId="{096337CD-566F-0245-9020-0DF2C0E7688F}" type="presOf" srcId="{89926729-4F5E-EB4C-B5E3-1A2DA8F834AF}" destId="{D1560E7C-C0C5-BF49-BD41-FE425680DDFD}" srcOrd="1" destOrd="0" presId="urn:microsoft.com/office/officeart/2005/8/layout/cycle2"/>
    <dgm:cxn modelId="{BA884CDC-87C1-8E4B-8281-F3561987E9E5}" type="presOf" srcId="{89926729-4F5E-EB4C-B5E3-1A2DA8F834AF}" destId="{01D0C556-5090-0D49-8FA3-B66DE20D6F33}" srcOrd="0" destOrd="0" presId="urn:microsoft.com/office/officeart/2005/8/layout/cycle2"/>
    <dgm:cxn modelId="{F97014E4-D001-7E41-A734-343387008CA8}" type="presOf" srcId="{76ED5CD1-654F-DF4A-AA9D-5F1F5883EC5B}" destId="{CAAE0212-BFBE-E24C-BB98-9B99EDD0EF6F}" srcOrd="0" destOrd="0" presId="urn:microsoft.com/office/officeart/2005/8/layout/cycle2"/>
    <dgm:cxn modelId="{13D90FEF-429F-E440-9F12-748B66B02AB0}" type="presOf" srcId="{FC5EFA1A-5F56-EC4A-910A-2034F3393018}" destId="{543BC980-3C5D-3049-AB3B-FAB61D633B30}" srcOrd="1" destOrd="0" presId="urn:microsoft.com/office/officeart/2005/8/layout/cycle2"/>
    <dgm:cxn modelId="{8FDCEFF6-66BD-8543-B6EB-3AD3F7003B09}" srcId="{8E6E6CB9-0C5D-014B-AA24-8E40802DAF3F}" destId="{009EA2BD-F27E-E644-B724-B1AF23CF2178}" srcOrd="5" destOrd="0" parTransId="{44309002-7FA1-984C-9536-A763948E1FFD}" sibTransId="{FC5EFA1A-5F56-EC4A-910A-2034F3393018}"/>
    <dgm:cxn modelId="{991228FD-65F3-8B42-BEF0-B05C08E088AD}" srcId="{8E6E6CB9-0C5D-014B-AA24-8E40802DAF3F}" destId="{8F5B8EE4-473A-EB4D-8B1E-A144B78C7C04}" srcOrd="3" destOrd="0" parTransId="{D081A6B4-A11D-464C-A011-4B6EE5717E48}" sibTransId="{76ED5CD1-654F-DF4A-AA9D-5F1F5883EC5B}"/>
    <dgm:cxn modelId="{9A301ED8-0461-D140-962D-1675CAA43A59}" type="presParOf" srcId="{34A2A615-5D93-B64C-8E59-711148DC51B7}" destId="{A9F77376-1035-0F4E-A7FD-CB63E01A2F66}" srcOrd="0" destOrd="0" presId="urn:microsoft.com/office/officeart/2005/8/layout/cycle2"/>
    <dgm:cxn modelId="{3F669503-F557-2D4C-A31E-3E6AF1AE3121}" type="presParOf" srcId="{34A2A615-5D93-B64C-8E59-711148DC51B7}" destId="{510828E0-BFF6-5540-9FD6-FDA5F9C96DD4}" srcOrd="1" destOrd="0" presId="urn:microsoft.com/office/officeart/2005/8/layout/cycle2"/>
    <dgm:cxn modelId="{D306AED2-F740-4A48-9B0E-813968480141}" type="presParOf" srcId="{510828E0-BFF6-5540-9FD6-FDA5F9C96DD4}" destId="{0B396276-E349-F344-AB56-43CD374BBC12}" srcOrd="0" destOrd="0" presId="urn:microsoft.com/office/officeart/2005/8/layout/cycle2"/>
    <dgm:cxn modelId="{06197024-4CD7-CC4F-B715-4FC2F04A1C77}" type="presParOf" srcId="{34A2A615-5D93-B64C-8E59-711148DC51B7}" destId="{E03905DD-8E62-5849-847E-95463B2FD228}" srcOrd="2" destOrd="0" presId="urn:microsoft.com/office/officeart/2005/8/layout/cycle2"/>
    <dgm:cxn modelId="{28E47655-F65B-A646-A46F-60F92466B26C}" type="presParOf" srcId="{34A2A615-5D93-B64C-8E59-711148DC51B7}" destId="{36DC1EE0-F3FA-2948-80D7-071DF4723126}" srcOrd="3" destOrd="0" presId="urn:microsoft.com/office/officeart/2005/8/layout/cycle2"/>
    <dgm:cxn modelId="{B4DA7F82-ECEF-5140-82A3-348C170C0709}" type="presParOf" srcId="{36DC1EE0-F3FA-2948-80D7-071DF4723126}" destId="{0B08627F-6D23-6345-9382-5EC19606DB60}" srcOrd="0" destOrd="0" presId="urn:microsoft.com/office/officeart/2005/8/layout/cycle2"/>
    <dgm:cxn modelId="{244C59B0-E1AF-3944-800A-37A37A1F3AD0}" type="presParOf" srcId="{34A2A615-5D93-B64C-8E59-711148DC51B7}" destId="{3C8AA34A-B1B0-2E4A-8594-BDBD68ED4F7E}" srcOrd="4" destOrd="0" presId="urn:microsoft.com/office/officeart/2005/8/layout/cycle2"/>
    <dgm:cxn modelId="{9EEBB618-88E9-844B-B576-DFF162A3B484}" type="presParOf" srcId="{34A2A615-5D93-B64C-8E59-711148DC51B7}" destId="{136D9288-B8F6-A349-9CD8-30E5B0B8AF9D}" srcOrd="5" destOrd="0" presId="urn:microsoft.com/office/officeart/2005/8/layout/cycle2"/>
    <dgm:cxn modelId="{CA521380-4A18-034F-9E8F-6A3F7A157A9B}" type="presParOf" srcId="{136D9288-B8F6-A349-9CD8-30E5B0B8AF9D}" destId="{CE99F831-EC61-0C48-B466-BCB2F2B771CC}" srcOrd="0" destOrd="0" presId="urn:microsoft.com/office/officeart/2005/8/layout/cycle2"/>
    <dgm:cxn modelId="{D777FDF0-45CE-7F43-9720-C0E87B740BB9}" type="presParOf" srcId="{34A2A615-5D93-B64C-8E59-711148DC51B7}" destId="{A114F3D9-1132-0D43-8873-EE2FF340032B}" srcOrd="6" destOrd="0" presId="urn:microsoft.com/office/officeart/2005/8/layout/cycle2"/>
    <dgm:cxn modelId="{1F904F49-E617-2146-AAFD-A90279B05638}" type="presParOf" srcId="{34A2A615-5D93-B64C-8E59-711148DC51B7}" destId="{CAAE0212-BFBE-E24C-BB98-9B99EDD0EF6F}" srcOrd="7" destOrd="0" presId="urn:microsoft.com/office/officeart/2005/8/layout/cycle2"/>
    <dgm:cxn modelId="{D2BFA2DD-03A2-6445-A848-D7F9ED8EFB83}" type="presParOf" srcId="{CAAE0212-BFBE-E24C-BB98-9B99EDD0EF6F}" destId="{ECA66A3B-E97D-CD49-A19B-05DE8CBE31F1}" srcOrd="0" destOrd="0" presId="urn:microsoft.com/office/officeart/2005/8/layout/cycle2"/>
    <dgm:cxn modelId="{77BA4550-FE3A-464E-A5AC-B43CD9D4CE6E}" type="presParOf" srcId="{34A2A615-5D93-B64C-8E59-711148DC51B7}" destId="{063427EB-225B-B042-AFF9-17F1C03FFC0B}" srcOrd="8" destOrd="0" presId="urn:microsoft.com/office/officeart/2005/8/layout/cycle2"/>
    <dgm:cxn modelId="{D018940A-5A52-3B42-B1E7-9777933D3929}" type="presParOf" srcId="{34A2A615-5D93-B64C-8E59-711148DC51B7}" destId="{01D0C556-5090-0D49-8FA3-B66DE20D6F33}" srcOrd="9" destOrd="0" presId="urn:microsoft.com/office/officeart/2005/8/layout/cycle2"/>
    <dgm:cxn modelId="{AD5A0D46-FEA1-E941-B20F-7E14ECC356FB}" type="presParOf" srcId="{01D0C556-5090-0D49-8FA3-B66DE20D6F33}" destId="{D1560E7C-C0C5-BF49-BD41-FE425680DDFD}" srcOrd="0" destOrd="0" presId="urn:microsoft.com/office/officeart/2005/8/layout/cycle2"/>
    <dgm:cxn modelId="{9F6F69E8-B65C-1B4C-A8A7-1BE530DCBBF4}" type="presParOf" srcId="{34A2A615-5D93-B64C-8E59-711148DC51B7}" destId="{C8E2694A-D68D-194A-9A73-853CFDBA78E9}" srcOrd="10" destOrd="0" presId="urn:microsoft.com/office/officeart/2005/8/layout/cycle2"/>
    <dgm:cxn modelId="{40DE9B86-4FB1-C145-9CF9-240AD9F1C192}" type="presParOf" srcId="{34A2A615-5D93-B64C-8E59-711148DC51B7}" destId="{FF34C509-E6F5-124F-8742-10127833614E}" srcOrd="11" destOrd="0" presId="urn:microsoft.com/office/officeart/2005/8/layout/cycle2"/>
    <dgm:cxn modelId="{AFE95058-7BB7-D247-93B6-0E77C9933B82}" type="presParOf" srcId="{FF34C509-E6F5-124F-8742-10127833614E}" destId="{543BC980-3C5D-3049-AB3B-FAB61D633B30}" srcOrd="0" destOrd="0" presId="urn:microsoft.com/office/officeart/2005/8/layout/cycle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77376-1035-0F4E-A7FD-CB63E01A2F66}">
      <dsp:nvSpPr>
        <dsp:cNvPr id="0" name=""/>
        <dsp:cNvSpPr/>
      </dsp:nvSpPr>
      <dsp:spPr>
        <a:xfrm>
          <a:off x="801690" y="65959"/>
          <a:ext cx="615351" cy="615351"/>
        </a:xfrm>
        <a:prstGeom prst="ellipse">
          <a:avLst/>
        </a:prstGeom>
        <a:solidFill>
          <a:srgbClr val="1950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Dev</a:t>
          </a:r>
        </a:p>
      </dsp:txBody>
      <dsp:txXfrm>
        <a:off x="891806" y="156075"/>
        <a:ext cx="435119" cy="435119"/>
      </dsp:txXfrm>
    </dsp:sp>
    <dsp:sp modelId="{510828E0-BFF6-5540-9FD6-FDA5F9C96DD4}">
      <dsp:nvSpPr>
        <dsp:cNvPr id="0" name=""/>
        <dsp:cNvSpPr/>
      </dsp:nvSpPr>
      <dsp:spPr>
        <a:xfrm rot="1800000">
          <a:off x="1423907" y="498852"/>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427211" y="528058"/>
        <a:ext cx="115078" cy="124609"/>
      </dsp:txXfrm>
    </dsp:sp>
    <dsp:sp modelId="{E03905DD-8E62-5849-847E-95463B2FD228}">
      <dsp:nvSpPr>
        <dsp:cNvPr id="0" name=""/>
        <dsp:cNvSpPr/>
      </dsp:nvSpPr>
      <dsp:spPr>
        <a:xfrm>
          <a:off x="1603228" y="528727"/>
          <a:ext cx="615351" cy="615351"/>
        </a:xfrm>
        <a:prstGeom prst="ellipse">
          <a:avLst/>
        </a:prstGeom>
        <a:solidFill>
          <a:srgbClr val="92CAE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Test</a:t>
          </a:r>
        </a:p>
      </dsp:txBody>
      <dsp:txXfrm>
        <a:off x="1693344" y="618843"/>
        <a:ext cx="435119" cy="435119"/>
      </dsp:txXfrm>
    </dsp:sp>
    <dsp:sp modelId="{36DC1EE0-F3FA-2948-80D7-071DF4723126}">
      <dsp:nvSpPr>
        <dsp:cNvPr id="0" name=""/>
        <dsp:cNvSpPr/>
      </dsp:nvSpPr>
      <dsp:spPr>
        <a:xfrm rot="5400000">
          <a:off x="1828705" y="1190678"/>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853365" y="1207555"/>
        <a:ext cx="115078" cy="124609"/>
      </dsp:txXfrm>
    </dsp:sp>
    <dsp:sp modelId="{3C8AA34A-B1B0-2E4A-8594-BDBD68ED4F7E}">
      <dsp:nvSpPr>
        <dsp:cNvPr id="0" name=""/>
        <dsp:cNvSpPr/>
      </dsp:nvSpPr>
      <dsp:spPr>
        <a:xfrm>
          <a:off x="1603228" y="1454264"/>
          <a:ext cx="615351" cy="615351"/>
        </a:xfrm>
        <a:prstGeom prst="ellipse">
          <a:avLst/>
        </a:prstGeom>
        <a:solidFill>
          <a:srgbClr val="2963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Staging</a:t>
          </a:r>
        </a:p>
      </dsp:txBody>
      <dsp:txXfrm>
        <a:off x="1693344" y="1544380"/>
        <a:ext cx="435119" cy="435119"/>
      </dsp:txXfrm>
    </dsp:sp>
    <dsp:sp modelId="{136D9288-B8F6-A349-9CD8-30E5B0B8AF9D}">
      <dsp:nvSpPr>
        <dsp:cNvPr id="0" name=""/>
        <dsp:cNvSpPr/>
      </dsp:nvSpPr>
      <dsp:spPr>
        <a:xfrm rot="9000000">
          <a:off x="1431965" y="1887157"/>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477980" y="1916363"/>
        <a:ext cx="115078" cy="124609"/>
      </dsp:txXfrm>
    </dsp:sp>
    <dsp:sp modelId="{A114F3D9-1132-0D43-8873-EE2FF340032B}">
      <dsp:nvSpPr>
        <dsp:cNvPr id="0" name=""/>
        <dsp:cNvSpPr/>
      </dsp:nvSpPr>
      <dsp:spPr>
        <a:xfrm>
          <a:off x="801690" y="1917032"/>
          <a:ext cx="615351" cy="615351"/>
        </a:xfrm>
        <a:prstGeom prst="ellipse">
          <a:avLst/>
        </a:prstGeom>
        <a:solidFill>
          <a:srgbClr val="FED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Prod</a:t>
          </a:r>
        </a:p>
      </dsp:txBody>
      <dsp:txXfrm>
        <a:off x="891806" y="2007148"/>
        <a:ext cx="435119" cy="435119"/>
      </dsp:txXfrm>
    </dsp:sp>
    <dsp:sp modelId="{CAAE0212-BFBE-E24C-BB98-9B99EDD0EF6F}">
      <dsp:nvSpPr>
        <dsp:cNvPr id="0" name=""/>
        <dsp:cNvSpPr/>
      </dsp:nvSpPr>
      <dsp:spPr>
        <a:xfrm rot="12600000">
          <a:off x="630427" y="1891810"/>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676442" y="1945676"/>
        <a:ext cx="115078" cy="124609"/>
      </dsp:txXfrm>
    </dsp:sp>
    <dsp:sp modelId="{063427EB-225B-B042-AFF9-17F1C03FFC0B}">
      <dsp:nvSpPr>
        <dsp:cNvPr id="0" name=""/>
        <dsp:cNvSpPr/>
      </dsp:nvSpPr>
      <dsp:spPr>
        <a:xfrm>
          <a:off x="152" y="1454264"/>
          <a:ext cx="615351" cy="615351"/>
        </a:xfrm>
        <a:prstGeom prst="ellipse">
          <a:avLst/>
        </a:prstGeom>
        <a:solidFill>
          <a:srgbClr val="9A9A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Demos</a:t>
          </a:r>
        </a:p>
      </dsp:txBody>
      <dsp:txXfrm>
        <a:off x="90268" y="1544380"/>
        <a:ext cx="435119" cy="435119"/>
      </dsp:txXfrm>
    </dsp:sp>
    <dsp:sp modelId="{01D0C556-5090-0D49-8FA3-B66DE20D6F33}">
      <dsp:nvSpPr>
        <dsp:cNvPr id="0" name=""/>
        <dsp:cNvSpPr/>
      </dsp:nvSpPr>
      <dsp:spPr>
        <a:xfrm rot="16200000">
          <a:off x="225629" y="1199984"/>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0289" y="1266180"/>
        <a:ext cx="115078" cy="124609"/>
      </dsp:txXfrm>
    </dsp:sp>
    <dsp:sp modelId="{C8E2694A-D68D-194A-9A73-853CFDBA78E9}">
      <dsp:nvSpPr>
        <dsp:cNvPr id="0" name=""/>
        <dsp:cNvSpPr/>
      </dsp:nvSpPr>
      <dsp:spPr>
        <a:xfrm>
          <a:off x="152" y="528727"/>
          <a:ext cx="615351" cy="615351"/>
        </a:xfrm>
        <a:prstGeom prst="ellipse">
          <a:avLst/>
        </a:prstGeom>
        <a:solidFill>
          <a:srgbClr val="195089"/>
        </a:solidFill>
        <a:ln w="12700" cap="flat" cmpd="sng" algn="ctr">
          <a:solidFill>
            <a:srgbClr val="19508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rPr>
            <a:t>Regions</a:t>
          </a:r>
        </a:p>
      </dsp:txBody>
      <dsp:txXfrm>
        <a:off x="90268" y="618843"/>
        <a:ext cx="435119" cy="435119"/>
      </dsp:txXfrm>
    </dsp:sp>
    <dsp:sp modelId="{FF34C509-E6F5-124F-8742-10127833614E}">
      <dsp:nvSpPr>
        <dsp:cNvPr id="0" name=""/>
        <dsp:cNvSpPr/>
      </dsp:nvSpPr>
      <dsp:spPr>
        <a:xfrm rot="19800000">
          <a:off x="622369" y="503505"/>
          <a:ext cx="164397" cy="2076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25673" y="557371"/>
        <a:ext cx="115078" cy="12460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ws.amazon.com/AWSCloudFormation/latest/UserGuide/format-version-structure.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aws.amazon.com/AWSCloudFormation/latest/UserGuide/template-description-structure.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json.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nsole.aws.amazon.com/cloudformation/design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aws.amazon.com/AWSCloudFormation/latest/UserGuide/intrinsic-function-reference-findinmap.html" TargetMode="External"/><Relationship Id="rId13" Type="http://schemas.openxmlformats.org/officeDocument/2006/relationships/hyperlink" Target="https://docs.aws.amazon.com/AWSCloudFormation/latest/UserGuide/resources-section-structure.html" TargetMode="External"/><Relationship Id="rId3" Type="http://schemas.openxmlformats.org/officeDocument/2006/relationships/hyperlink" Target="https://docs.aws.amazon.com/AWSCloudFormation/latest/UserGuide/format-version-structure.html" TargetMode="External"/><Relationship Id="rId7" Type="http://schemas.openxmlformats.org/officeDocument/2006/relationships/hyperlink" Target="https://docs.aws.amazon.com/AWSCloudFormation/latest/UserGuide/mappings-section-structure.html" TargetMode="External"/><Relationship Id="rId12" Type="http://schemas.openxmlformats.org/officeDocument/2006/relationships/hyperlink" Target="https://github.com/awslabs/serverless-application-specific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aws.amazon.com/AWSCloudFormation/latest/UserGuide/parameters-section-structure.html" TargetMode="External"/><Relationship Id="rId11" Type="http://schemas.openxmlformats.org/officeDocument/2006/relationships/hyperlink" Target="https://docs.aws.amazon.com/lambda/latest/dg/deploying-lambda-apps.html" TargetMode="External"/><Relationship Id="rId5" Type="http://schemas.openxmlformats.org/officeDocument/2006/relationships/hyperlink" Target="https://docs.aws.amazon.com/AWSCloudFormation/latest/UserGuide/metadata-section-structure.html" TargetMode="External"/><Relationship Id="rId10" Type="http://schemas.openxmlformats.org/officeDocument/2006/relationships/hyperlink" Target="https://docs.aws.amazon.com/AWSCloudFormation/latest/UserGuide/transform-section-structure.html" TargetMode="External"/><Relationship Id="rId4" Type="http://schemas.openxmlformats.org/officeDocument/2006/relationships/hyperlink" Target="https://docs.aws.amazon.com/AWSCloudFormation/latest/UserGuide/template-description-structure.html" TargetMode="External"/><Relationship Id="rId9" Type="http://schemas.openxmlformats.org/officeDocument/2006/relationships/hyperlink" Target="https://docs.aws.amazon.com/AWSCloudFormation/latest/UserGuide/conditions-section-structure.html" TargetMode="External"/><Relationship Id="rId14" Type="http://schemas.openxmlformats.org/officeDocument/2006/relationships/hyperlink" Target="https://docs.aws.amazon.com/AWSCloudFormation/latest/UserGuide/outputs-section-structure.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AWS CloudFormation allows you to model your entire infrastructure in a text file. This template becomes the single source of truth for your infrastructure. This helps you to standardize infrastructure components used across your organization, enabling configuration compliance and faster troubleshooting. </a:t>
            </a:r>
          </a:p>
          <a:p>
            <a:endParaRPr lang="en-US" dirty="0"/>
          </a:p>
          <a:p>
            <a:r>
              <a:rPr lang="en-US" dirty="0"/>
              <a:t>AWS CloudFormation provisions your resources in a safe, repeatable manner, allowing you to build and rebuild your infrastructure and applications, without having to perform manual actions or write custom scripts. CloudFormation takes care of determining the right operations to perform when managing your stack, and rolls back changes automatically if errors are detected.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3968324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Specifies the stack resources and their properties, such as an Amazon Elastic Compute Cloud instance or an Amazon Simple Storage Service bucket. You can refer to resources in the Resources and Outputs sections of the template.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160708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hlinkClick r:id="rId3"/>
              </a:rPr>
              <a:t>Format Version (optional)</a:t>
            </a:r>
            <a:r>
              <a:rPr lang="en-US" dirty="0"/>
              <a:t> The AWS CloudFormation template version that the template conforms to. The template format version is not the same as the API or WSDL version. The template format version can change independently of the API and WSDL versions. </a:t>
            </a:r>
          </a:p>
          <a:p>
            <a:r>
              <a:rPr lang="en-US" b="1" dirty="0">
                <a:hlinkClick r:id="rId4"/>
              </a:rPr>
              <a:t>Description (optional)</a:t>
            </a:r>
            <a:r>
              <a:rPr lang="en-US" dirty="0"/>
              <a:t> A text string that describes the template. This section must always follow the template format version section.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3820506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Metadata contains arbitrary</a:t>
            </a:r>
            <a:r>
              <a:rPr lang="en-US" baseline="0" dirty="0"/>
              <a:t> JSON/YAML data. You can specify </a:t>
            </a:r>
            <a:r>
              <a:rPr lang="en-US" dirty="0"/>
              <a:t>objects that provide additional information about the template e.g. description for your instances.</a:t>
            </a:r>
          </a:p>
          <a:p>
            <a:endParaRPr lang="en-US" baseline="0" dirty="0"/>
          </a:p>
          <a:p>
            <a:r>
              <a:rPr lang="en-US" baseline="0" dirty="0"/>
              <a:t>You can use </a:t>
            </a:r>
            <a:r>
              <a:rPr lang="en-US" baseline="0" dirty="0" err="1"/>
              <a:t>cfn</a:t>
            </a:r>
            <a:r>
              <a:rPr lang="en-US" baseline="0" dirty="0"/>
              <a:t>-get-metadata to call and pull the metadata from the stack for use on the instance.</a:t>
            </a:r>
          </a:p>
          <a:p>
            <a:r>
              <a:rPr lang="en-US" baseline="0" dirty="0"/>
              <a:t>The template designer and properties uses metadata to better render the template.</a:t>
            </a:r>
          </a:p>
          <a:p>
            <a:endParaRPr lang="en-US" baseline="0" dirty="0"/>
          </a:p>
          <a:p>
            <a:r>
              <a:rPr lang="en-US" baseline="0" dirty="0"/>
              <a:t>Another thing that Metadata is good for is to store insensitive configuration files or application description that you want to use for the instance.</a:t>
            </a:r>
          </a:p>
          <a:p>
            <a:r>
              <a:rPr lang="en-US" baseline="0" dirty="0"/>
              <a:t>This way you have a structured location where to put those messages.</a:t>
            </a:r>
          </a:p>
          <a:p>
            <a:endParaRPr lang="en-US" baseline="0" dirty="0"/>
          </a:p>
          <a:p>
            <a:r>
              <a:rPr lang="en-US" sz="1200" b="1" i="0" kern="1200" dirty="0">
                <a:solidFill>
                  <a:schemeClr val="tx1"/>
                </a:solidFill>
                <a:effectLst/>
                <a:latin typeface="Amazon Ember Regular" charset="0"/>
                <a:ea typeface="+mn-ea"/>
                <a:cs typeface="+mn-cs"/>
              </a:rPr>
              <a:t>Important</a:t>
            </a:r>
          </a:p>
          <a:p>
            <a:r>
              <a:rPr lang="en-US" sz="1200" b="0" i="0" kern="1200" dirty="0">
                <a:solidFill>
                  <a:schemeClr val="tx1"/>
                </a:solidFill>
                <a:effectLst/>
                <a:latin typeface="Amazon Ember Regular" charset="0"/>
                <a:ea typeface="+mn-ea"/>
                <a:cs typeface="+mn-cs"/>
              </a:rPr>
              <a:t>During a stack update, you cannot update the Metadata section by itself. You can update it only when you include changes that add, modify, or delete resources.</a:t>
            </a:r>
          </a:p>
          <a:p>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117817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Use the optional Parameters section to customize your templates. Parameters enable you to input custom values to your template each time you create or update a stack. </a:t>
            </a:r>
          </a:p>
          <a:p>
            <a:endParaRPr lang="en-US" sz="1200" b="0" i="0" kern="1200" baseline="0" dirty="0">
              <a:solidFill>
                <a:schemeClr val="tx1"/>
              </a:solidFill>
              <a:effectLst/>
              <a:latin typeface="Arial"/>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Parameters are values you pass to your template at runtime (when you create or update a stack). You can refer to parameters from the Resources and Outputs sections of the template. </a:t>
            </a:r>
            <a:endParaRPr lang="en-US" sz="900" b="0" i="0" kern="1200" dirty="0">
              <a:solidFill>
                <a:schemeClr val="tx1"/>
              </a:solidFill>
              <a:effectLst/>
              <a:latin typeface="Arial"/>
              <a:ea typeface="+mn-ea"/>
              <a:cs typeface="+mn-cs"/>
            </a:endParaRPr>
          </a:p>
          <a:p>
            <a:endParaRPr lang="en-US" sz="1200" b="0" i="0" kern="1200" baseline="0" dirty="0">
              <a:solidFill>
                <a:schemeClr val="tx1"/>
              </a:solidFill>
              <a:effectLst/>
              <a:latin typeface="Arial"/>
              <a:ea typeface="+mn-ea"/>
              <a:cs typeface="+mn-cs"/>
            </a:endParaRPr>
          </a:p>
          <a:p>
            <a:r>
              <a:rPr lang="en-US" sz="1200" b="0" i="0" kern="1200" baseline="0" dirty="0">
                <a:solidFill>
                  <a:schemeClr val="tx1"/>
                </a:solidFill>
                <a:effectLst/>
                <a:latin typeface="Arial"/>
                <a:ea typeface="+mn-ea"/>
                <a:cs typeface="+mn-cs"/>
              </a:rPr>
              <a:t>https://docs.aws.amazon.com/AWSCloudFormation/latest/UserGuide/parameters-section-structure.html</a:t>
            </a:r>
          </a:p>
          <a:p>
            <a:endParaRPr lang="en-US" sz="1200" b="0" i="0" kern="1200" baseline="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You must declare parameters as one of following types: </a:t>
            </a:r>
            <a:r>
              <a:rPr lang="en-US" dirty="0"/>
              <a:t>String</a:t>
            </a:r>
            <a:r>
              <a:rPr lang="en-US" sz="1200" b="0" i="0" kern="1200" dirty="0">
                <a:solidFill>
                  <a:schemeClr val="tx1"/>
                </a:solidFill>
                <a:effectLst/>
                <a:latin typeface="Arial"/>
                <a:ea typeface="+mn-ea"/>
                <a:cs typeface="+mn-cs"/>
              </a:rPr>
              <a:t>, </a:t>
            </a:r>
            <a:r>
              <a:rPr lang="en-US" dirty="0"/>
              <a:t>Number</a:t>
            </a:r>
            <a:r>
              <a:rPr lang="en-US" sz="1200" b="0" i="0" kern="1200" dirty="0">
                <a:solidFill>
                  <a:schemeClr val="tx1"/>
                </a:solidFill>
                <a:effectLst/>
                <a:latin typeface="Arial"/>
                <a:ea typeface="+mn-ea"/>
                <a:cs typeface="+mn-cs"/>
              </a:rPr>
              <a:t>, </a:t>
            </a:r>
            <a:r>
              <a:rPr lang="en-US" dirty="0" err="1"/>
              <a:t>CommaDelimitedList</a:t>
            </a:r>
            <a:r>
              <a:rPr lang="en-US" sz="1200" b="0" i="0" kern="1200" dirty="0">
                <a:solidFill>
                  <a:schemeClr val="tx1"/>
                </a:solidFill>
                <a:effectLst/>
                <a:latin typeface="Arial"/>
                <a:ea typeface="+mn-ea"/>
                <a:cs typeface="+mn-cs"/>
              </a:rPr>
              <a:t>, or an AWS-specific type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For example you can specify the name of an S3 bucket as a parameter which can then be used within the stack during deployment.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3726996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For AWS-specific parameter types, template users must specify existing AWS values that are in their account. AWS CloudFormation validates these parameter values against existing values in users' AWS accounts. AWS-specific parameter types are helpful in catching invalid values at the start of creating or updating a stack. </a:t>
            </a:r>
          </a:p>
          <a:p>
            <a:endParaRPr lang="en-US" dirty="0"/>
          </a:p>
          <a:p>
            <a:r>
              <a:rPr lang="en-US" dirty="0"/>
              <a:t>https://docs.aws.amazon.com/AWSCloudFormation/latest/UserGuide/parameters-section-structure.html#aws-specific-parameter-types</a:t>
            </a:r>
          </a:p>
          <a:p>
            <a:endParaRPr lang="en-US" sz="900" b="0" i="0" kern="1200" baseline="0" dirty="0">
              <a:solidFill>
                <a:schemeClr val="tx1"/>
              </a:solidFill>
              <a:effectLst/>
              <a:latin typeface="Arial"/>
              <a:ea typeface="+mn-ea"/>
              <a:cs typeface="+mn-cs"/>
            </a:endParaRPr>
          </a:p>
          <a:p>
            <a:r>
              <a:rPr lang="en-US" sz="1200" b="0" i="0" u="none" strike="noStrike" kern="1200" dirty="0">
                <a:solidFill>
                  <a:schemeClr val="tx1"/>
                </a:solidFill>
                <a:effectLst/>
                <a:latin typeface="Amazon Ember Regular" charset="0"/>
                <a:ea typeface="+mn-ea"/>
                <a:cs typeface="+mn-cs"/>
              </a:rPr>
              <a:t>AWS::CloudFormation::Interface is a metadata key that defines how parameters are grouped and sorted in the AWS CloudFormation console. When you create or update stacks in the console, the console lists input parameters in alphabetical order by their logical IDs. By using this key, you can define your own parameter grouping and ordering so that users can efficiently specify parameter values. For example, you could group all EC2-related parameters in one group and all VPC-related parameters in another group.</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In addition to grouping and ordering parameters, you can define labels for parameters. A label is a friendly name or description that the console displays instead of a parameter's logical ID. Labels are useful for helping users understand the values to specify for each parameter. For example, you could label a </a:t>
            </a:r>
            <a:r>
              <a:rPr lang="en-US" sz="1200" b="0" i="0" u="none" strike="noStrike" kern="1200" dirty="0" err="1">
                <a:solidFill>
                  <a:schemeClr val="tx1"/>
                </a:solidFill>
                <a:effectLst/>
                <a:latin typeface="Amazon Ember Regular" charset="0"/>
                <a:ea typeface="+mn-ea"/>
                <a:cs typeface="+mn-cs"/>
              </a:rPr>
              <a:t>KeyPair</a:t>
            </a:r>
            <a:r>
              <a:rPr lang="en-US" sz="1200" b="0" i="0" u="none" strike="noStrike" kern="1200" dirty="0">
                <a:solidFill>
                  <a:schemeClr val="tx1"/>
                </a:solidFill>
                <a:effectLst/>
                <a:latin typeface="Amazon Ember Regular" charset="0"/>
                <a:ea typeface="+mn-ea"/>
                <a:cs typeface="+mn-cs"/>
              </a:rPr>
              <a:t> parameter Select an EC2 key pair.</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243076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AWS CloudFormation provides several built-in functions that help you manage your stacks. Use intrinsic functions in your templates to assign values to properties that are not available until runtime. </a:t>
            </a:r>
          </a:p>
          <a:p>
            <a:r>
              <a:rPr lang="en-US" dirty="0"/>
              <a:t>https://docs.aws.amazon.com/AWSCloudFormation/latest/UserGuide/intrinsic-function-reference.html</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For example, </a:t>
            </a:r>
            <a:r>
              <a:rPr lang="en-US" sz="1200" b="0" i="0" kern="1200" dirty="0">
                <a:solidFill>
                  <a:schemeClr val="tx1"/>
                </a:solidFill>
                <a:effectLst/>
                <a:latin typeface="Amazon Ember Regular" charset="0"/>
                <a:ea typeface="+mn-ea"/>
                <a:cs typeface="+mn-cs"/>
              </a:rPr>
              <a:t>The intrinsic function </a:t>
            </a:r>
            <a:r>
              <a:rPr lang="en-US" sz="900" dirty="0" err="1"/>
              <a:t>Fn</a:t>
            </a:r>
            <a:r>
              <a:rPr lang="en-US" sz="900" dirty="0"/>
              <a:t>::Sub</a:t>
            </a:r>
            <a:r>
              <a:rPr lang="en-US" sz="1200" b="0" i="0" kern="1200" dirty="0">
                <a:solidFill>
                  <a:schemeClr val="tx1"/>
                </a:solidFill>
                <a:effectLst/>
                <a:latin typeface="Amazon Ember Regular" charset="0"/>
                <a:ea typeface="+mn-ea"/>
                <a:cs typeface="+mn-cs"/>
              </a:rPr>
              <a:t> substitutes variables in an input string with values that you specify. In your templates, you can use this function to construct commands or outputs that include values that aren't available until you create or update a stack.</a:t>
            </a:r>
            <a:endParaRPr lang="en-US" dirty="0"/>
          </a:p>
          <a:p>
            <a:endParaRPr lang="en-US" dirty="0"/>
          </a:p>
          <a:p>
            <a:r>
              <a:rPr lang="en-US" dirty="0"/>
              <a:t>Pseudo parameters are parameters that are predefined by AWS CloudFormation. You do not declare them in your template. Use them the same way as you would a parameter, as the argument for the Ref function. </a:t>
            </a:r>
          </a:p>
          <a:p>
            <a:r>
              <a:rPr lang="en-US" dirty="0"/>
              <a:t>https://docs.aws.amazon.com/AWSCloudFormation/latest/UserGuide/pseudo-parameter-reference.html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244036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JSON:</a:t>
            </a:r>
          </a:p>
          <a:p>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Fn</a:t>
            </a:r>
            <a:r>
              <a:rPr lang="en-US" sz="1200" b="0" i="0" kern="1200" dirty="0">
                <a:solidFill>
                  <a:schemeClr val="tx1"/>
                </a:solidFill>
                <a:effectLst/>
                <a:latin typeface="Amazon Ember Regular" charset="0"/>
                <a:ea typeface="+mn-ea"/>
                <a:cs typeface="+mn-cs"/>
              </a:rPr>
              <a:t>::</a:t>
            </a:r>
            <a:r>
              <a:rPr lang="en-US" sz="1200" b="0" i="0" kern="1200" dirty="0" err="1">
                <a:solidFill>
                  <a:schemeClr val="tx1"/>
                </a:solidFill>
                <a:effectLst/>
                <a:latin typeface="Amazon Ember Regular" charset="0"/>
                <a:ea typeface="+mn-ea"/>
                <a:cs typeface="+mn-cs"/>
              </a:rPr>
              <a:t>GetAtt</a:t>
            </a:r>
            <a:r>
              <a:rPr lang="en-US" sz="1200" b="0" i="0" kern="1200" dirty="0">
                <a:solidFill>
                  <a:schemeClr val="tx1"/>
                </a:solidFill>
                <a:effectLst/>
                <a:latin typeface="Amazon Ember Regular" charset="0"/>
                <a:ea typeface="+mn-ea"/>
                <a:cs typeface="+mn-cs"/>
              </a:rPr>
              <a:t>" : [ "</a:t>
            </a:r>
            <a:r>
              <a:rPr lang="en-US" sz="1200" b="0" i="1" kern="1200" dirty="0" err="1">
                <a:solidFill>
                  <a:schemeClr val="tx1"/>
                </a:solidFill>
                <a:effectLst/>
                <a:latin typeface="Amazon Ember Regular" charset="0"/>
                <a:ea typeface="+mn-ea"/>
                <a:cs typeface="+mn-cs"/>
              </a:rPr>
              <a:t>logicalNameOfResource</a:t>
            </a:r>
            <a:r>
              <a:rPr lang="en-US" sz="1200" b="0" i="0"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attributeName</a:t>
            </a:r>
            <a:r>
              <a:rPr lang="en-US" sz="1200" b="0" i="0" kern="1200" dirty="0">
                <a:solidFill>
                  <a:schemeClr val="tx1"/>
                </a:solidFill>
                <a:effectLst/>
                <a:latin typeface="Amazon Ember Regular" charset="0"/>
                <a:ea typeface="+mn-ea"/>
                <a:cs typeface="+mn-cs"/>
              </a:rPr>
              <a:t>" ] }</a:t>
            </a:r>
            <a:endParaRPr lang="en-US" sz="900" b="0" i="0" kern="1200" baseline="0" dirty="0">
              <a:solidFill>
                <a:schemeClr val="tx1"/>
              </a:solidFill>
              <a:effectLst/>
              <a:latin typeface="Arial"/>
              <a:ea typeface="+mn-ea"/>
              <a:cs typeface="+mn-cs"/>
            </a:endParaRPr>
          </a:p>
          <a:p>
            <a:endParaRPr lang="en-US" sz="900" b="0" i="0" kern="1200" baseline="0" dirty="0">
              <a:solidFill>
                <a:schemeClr val="tx1"/>
              </a:solidFill>
              <a:effectLst/>
              <a:latin typeface="Arial"/>
              <a:ea typeface="+mn-ea"/>
              <a:cs typeface="+mn-cs"/>
            </a:endParaRPr>
          </a:p>
          <a:p>
            <a:r>
              <a:rPr lang="en-US" sz="1200" b="0" i="0" kern="1200" dirty="0">
                <a:solidFill>
                  <a:schemeClr val="tx1"/>
                </a:solidFill>
                <a:effectLst/>
                <a:latin typeface="Amazon Ember Regular" charset="0"/>
                <a:ea typeface="+mn-ea"/>
                <a:cs typeface="+mn-cs"/>
              </a:rPr>
              <a:t>Syntax for the short form:</a:t>
            </a:r>
          </a:p>
          <a:p>
            <a:r>
              <a:rPr lang="en-US" sz="900" dirty="0"/>
              <a:t>!</a:t>
            </a:r>
            <a:r>
              <a:rPr lang="en-US" sz="900" dirty="0" err="1"/>
              <a:t>GetAtt</a:t>
            </a:r>
            <a:r>
              <a:rPr lang="en-US" sz="900" dirty="0"/>
              <a:t> </a:t>
            </a:r>
            <a:r>
              <a:rPr lang="en-US" sz="1200" b="0" i="1" kern="1200" dirty="0" err="1">
                <a:solidFill>
                  <a:schemeClr val="tx1"/>
                </a:solidFill>
                <a:effectLst/>
                <a:latin typeface="Amazon Ember Regular" charset="0"/>
                <a:ea typeface="+mn-ea"/>
                <a:cs typeface="+mn-cs"/>
              </a:rPr>
              <a:t>logicalNameOfResource</a:t>
            </a:r>
            <a:r>
              <a:rPr lang="en-US" sz="900" dirty="0" err="1"/>
              <a:t>.</a:t>
            </a:r>
            <a:r>
              <a:rPr lang="en-US" sz="1200" b="0" i="1" kern="1200" dirty="0" err="1">
                <a:solidFill>
                  <a:schemeClr val="tx1"/>
                </a:solidFill>
                <a:effectLst/>
                <a:latin typeface="Amazon Ember Regular" charset="0"/>
                <a:ea typeface="+mn-ea"/>
                <a:cs typeface="+mn-cs"/>
              </a:rPr>
              <a:t>attributeName</a:t>
            </a:r>
            <a:endParaRPr lang="en-US" sz="1200" b="0" i="1" kern="1200" dirty="0">
              <a:solidFill>
                <a:schemeClr val="tx1"/>
              </a:solidFill>
              <a:effectLst/>
              <a:latin typeface="Amazon Ember Regular" charset="0"/>
              <a:ea typeface="+mn-ea"/>
              <a:cs typeface="+mn-cs"/>
            </a:endParaRPr>
          </a:p>
          <a:p>
            <a:endParaRPr lang="en-US" sz="1200" b="0" i="1" kern="1200" dirty="0">
              <a:solidFill>
                <a:schemeClr val="tx1"/>
              </a:solidFill>
              <a:effectLst/>
              <a:latin typeface="Amazon Ember Regular" charset="0"/>
              <a:ea typeface="+mn-ea"/>
              <a:cs typeface="+mn-cs"/>
            </a:endParaRPr>
          </a:p>
          <a:p>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Can be used in nested stack scenarios as above.  The example above is using short-form notation for YAML.</a:t>
            </a:r>
          </a:p>
          <a:p>
            <a:r>
              <a:rPr lang="en-US" sz="1200" b="0" i="1" kern="1200" dirty="0">
                <a:solidFill>
                  <a:schemeClr val="tx1"/>
                </a:solidFill>
                <a:effectLst/>
                <a:latin typeface="Amazon Ember Regular" charset="0"/>
                <a:ea typeface="+mn-ea"/>
                <a:cs typeface="+mn-cs"/>
              </a:rPr>
              <a:t>Using the nested stack reference to enforce the hierarchal path to an attribute and be many</a:t>
            </a:r>
          </a:p>
          <a:p>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DOC example (within same template)</a:t>
            </a:r>
          </a:p>
          <a:p>
            <a:endParaRPr lang="en-US" sz="1200" b="0" i="1" kern="1200" dirty="0">
              <a:solidFill>
                <a:schemeClr val="tx1"/>
              </a:solidFill>
              <a:effectLst/>
              <a:latin typeface="Amazon Ember Regular" charset="0"/>
              <a:ea typeface="+mn-ea"/>
              <a:cs typeface="+mn-cs"/>
            </a:endParaRPr>
          </a:p>
          <a:p>
            <a:r>
              <a:rPr lang="en-US" sz="1200" b="0" i="1" kern="1200" dirty="0" err="1">
                <a:solidFill>
                  <a:schemeClr val="tx1"/>
                </a:solidFill>
                <a:effectLst/>
                <a:latin typeface="Amazon Ember Regular" charset="0"/>
                <a:ea typeface="+mn-ea"/>
                <a:cs typeface="+mn-cs"/>
              </a:rPr>
              <a:t>AWSTemplateFormatVersion</a:t>
            </a:r>
            <a:r>
              <a:rPr lang="en-US" sz="1200" b="0" i="1" kern="1200" dirty="0">
                <a:solidFill>
                  <a:schemeClr val="tx1"/>
                </a:solidFill>
                <a:effectLst/>
                <a:latin typeface="Amazon Ember Regular" charset="0"/>
                <a:ea typeface="+mn-ea"/>
                <a:cs typeface="+mn-cs"/>
              </a:rPr>
              <a:t>: 2010-09-09</a:t>
            </a:r>
          </a:p>
          <a:p>
            <a:r>
              <a:rPr lang="en-US" sz="1200" b="0" i="1" kern="1200" dirty="0">
                <a:solidFill>
                  <a:schemeClr val="tx1"/>
                </a:solidFill>
                <a:effectLst/>
                <a:latin typeface="Amazon Ember Regular" charset="0"/>
                <a:ea typeface="+mn-ea"/>
                <a:cs typeface="+mn-cs"/>
              </a:rPr>
              <a:t>Resources:</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myELB</a:t>
            </a:r>
            <a:r>
              <a:rPr lang="en-US" sz="1200" b="0" i="1" kern="1200" dirty="0">
                <a:solidFill>
                  <a:schemeClr val="tx1"/>
                </a:solidFill>
                <a:effectLst/>
                <a:latin typeface="Amazon Ember Regular" charset="0"/>
                <a:ea typeface="+mn-ea"/>
                <a:cs typeface="+mn-cs"/>
              </a:rPr>
              <a:t>:</a:t>
            </a:r>
          </a:p>
          <a:p>
            <a:r>
              <a:rPr lang="en-US" sz="1200" b="0" i="1" kern="1200" dirty="0">
                <a:solidFill>
                  <a:schemeClr val="tx1"/>
                </a:solidFill>
                <a:effectLst/>
                <a:latin typeface="Amazon Ember Regular" charset="0"/>
                <a:ea typeface="+mn-ea"/>
                <a:cs typeface="+mn-cs"/>
              </a:rPr>
              <a:t>    Type: AWS::</a:t>
            </a:r>
            <a:r>
              <a:rPr lang="en-US" sz="1200" b="0" i="1" kern="1200" dirty="0" err="1">
                <a:solidFill>
                  <a:schemeClr val="tx1"/>
                </a:solidFill>
                <a:effectLst/>
                <a:latin typeface="Amazon Ember Regular" charset="0"/>
                <a:ea typeface="+mn-ea"/>
                <a:cs typeface="+mn-cs"/>
              </a:rPr>
              <a:t>ElasticLoadBalancing</a:t>
            </a:r>
            <a:r>
              <a:rPr lang="en-US" sz="1200" b="0" i="1" kern="1200" dirty="0">
                <a:solidFill>
                  <a:schemeClr val="tx1"/>
                </a:solidFill>
                <a:effectLst/>
                <a:latin typeface="Amazon Ember Regular" charset="0"/>
                <a:ea typeface="+mn-ea"/>
                <a:cs typeface="+mn-cs"/>
              </a:rPr>
              <a:t>::</a:t>
            </a:r>
            <a:r>
              <a:rPr lang="en-US" sz="1200" b="0" i="1" kern="1200" dirty="0" err="1">
                <a:solidFill>
                  <a:schemeClr val="tx1"/>
                </a:solidFill>
                <a:effectLst/>
                <a:latin typeface="Amazon Ember Regular" charset="0"/>
                <a:ea typeface="+mn-ea"/>
                <a:cs typeface="+mn-cs"/>
              </a:rPr>
              <a:t>LoadBalancer</a:t>
            </a:r>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    Properties:</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AvailabilityZones</a:t>
            </a:r>
            <a:r>
              <a:rPr lang="en-US" sz="1200" b="0" i="1" kern="1200" dirty="0">
                <a:solidFill>
                  <a:schemeClr val="tx1"/>
                </a:solidFill>
                <a:effectLst/>
                <a:latin typeface="Amazon Ember Regular" charset="0"/>
                <a:ea typeface="+mn-ea"/>
                <a:cs typeface="+mn-cs"/>
              </a:rPr>
              <a:t>:</a:t>
            </a:r>
          </a:p>
          <a:p>
            <a:r>
              <a:rPr lang="en-US" sz="1200" b="0" i="1" kern="1200" dirty="0">
                <a:solidFill>
                  <a:schemeClr val="tx1"/>
                </a:solidFill>
                <a:effectLst/>
                <a:latin typeface="Amazon Ember Regular" charset="0"/>
                <a:ea typeface="+mn-ea"/>
                <a:cs typeface="+mn-cs"/>
              </a:rPr>
              <a:t>        - eu-west-1a</a:t>
            </a:r>
          </a:p>
          <a:p>
            <a:r>
              <a:rPr lang="en-US" sz="1200" b="0" i="1" kern="1200" dirty="0">
                <a:solidFill>
                  <a:schemeClr val="tx1"/>
                </a:solidFill>
                <a:effectLst/>
                <a:latin typeface="Amazon Ember Regular" charset="0"/>
                <a:ea typeface="+mn-ea"/>
                <a:cs typeface="+mn-cs"/>
              </a:rPr>
              <a:t>      Listeners:</a:t>
            </a:r>
          </a:p>
          <a:p>
            <a:r>
              <a:rPr lang="en-US" sz="1200" b="0" i="1" kern="1200" dirty="0">
                <a:solidFill>
                  <a:schemeClr val="tx1"/>
                </a:solidFill>
                <a:effectLst/>
                <a:latin typeface="Amazon Ember Regular" charset="0"/>
                <a:ea typeface="+mn-ea"/>
                <a:cs typeface="+mn-cs"/>
              </a:rPr>
              <a:t>        - </a:t>
            </a:r>
            <a:r>
              <a:rPr lang="en-US" sz="1200" b="0" i="1" kern="1200" dirty="0" err="1">
                <a:solidFill>
                  <a:schemeClr val="tx1"/>
                </a:solidFill>
                <a:effectLst/>
                <a:latin typeface="Amazon Ember Regular" charset="0"/>
                <a:ea typeface="+mn-ea"/>
                <a:cs typeface="+mn-cs"/>
              </a:rPr>
              <a:t>LoadBalancerPort</a:t>
            </a:r>
            <a:r>
              <a:rPr lang="en-US" sz="1200" b="0" i="1" kern="1200" dirty="0">
                <a:solidFill>
                  <a:schemeClr val="tx1"/>
                </a:solidFill>
                <a:effectLst/>
                <a:latin typeface="Amazon Ember Regular" charset="0"/>
                <a:ea typeface="+mn-ea"/>
                <a:cs typeface="+mn-cs"/>
              </a:rPr>
              <a:t>: '80'</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InstancePort</a:t>
            </a:r>
            <a:r>
              <a:rPr lang="en-US" sz="1200" b="0" i="1" kern="1200" dirty="0">
                <a:solidFill>
                  <a:schemeClr val="tx1"/>
                </a:solidFill>
                <a:effectLst/>
                <a:latin typeface="Amazon Ember Regular" charset="0"/>
                <a:ea typeface="+mn-ea"/>
                <a:cs typeface="+mn-cs"/>
              </a:rPr>
              <a:t>: '80'</a:t>
            </a:r>
          </a:p>
          <a:p>
            <a:r>
              <a:rPr lang="en-US" sz="1200" b="0" i="1" kern="1200" dirty="0">
                <a:solidFill>
                  <a:schemeClr val="tx1"/>
                </a:solidFill>
                <a:effectLst/>
                <a:latin typeface="Amazon Ember Regular" charset="0"/>
                <a:ea typeface="+mn-ea"/>
                <a:cs typeface="+mn-cs"/>
              </a:rPr>
              <a:t>          Protocol: HTTP</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myELBIngressGroup</a:t>
            </a:r>
            <a:r>
              <a:rPr lang="en-US" sz="1200" b="0" i="1" kern="1200" dirty="0">
                <a:solidFill>
                  <a:schemeClr val="tx1"/>
                </a:solidFill>
                <a:effectLst/>
                <a:latin typeface="Amazon Ember Regular" charset="0"/>
                <a:ea typeface="+mn-ea"/>
                <a:cs typeface="+mn-cs"/>
              </a:rPr>
              <a:t>:</a:t>
            </a:r>
          </a:p>
          <a:p>
            <a:r>
              <a:rPr lang="en-US" sz="1200" b="0" i="1" kern="1200" dirty="0">
                <a:solidFill>
                  <a:schemeClr val="tx1"/>
                </a:solidFill>
                <a:effectLst/>
                <a:latin typeface="Amazon Ember Regular" charset="0"/>
                <a:ea typeface="+mn-ea"/>
                <a:cs typeface="+mn-cs"/>
              </a:rPr>
              <a:t>    Type: AWS::EC2::</a:t>
            </a:r>
            <a:r>
              <a:rPr lang="en-US" sz="1200" b="0" i="1" kern="1200" dirty="0" err="1">
                <a:solidFill>
                  <a:schemeClr val="tx1"/>
                </a:solidFill>
                <a:effectLst/>
                <a:latin typeface="Amazon Ember Regular" charset="0"/>
                <a:ea typeface="+mn-ea"/>
                <a:cs typeface="+mn-cs"/>
              </a:rPr>
              <a:t>SecurityGroup</a:t>
            </a:r>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    Properties:</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GroupDescription</a:t>
            </a:r>
            <a:r>
              <a:rPr lang="en-US" sz="1200" b="0" i="1" kern="1200" dirty="0">
                <a:solidFill>
                  <a:schemeClr val="tx1"/>
                </a:solidFill>
                <a:effectLst/>
                <a:latin typeface="Amazon Ember Regular" charset="0"/>
                <a:ea typeface="+mn-ea"/>
                <a:cs typeface="+mn-cs"/>
              </a:rPr>
              <a:t>: ELB ingress group</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SecurityGroupIngress</a:t>
            </a:r>
            <a:r>
              <a:rPr lang="en-US" sz="1200" b="0" i="1" kern="1200" dirty="0">
                <a:solidFill>
                  <a:schemeClr val="tx1"/>
                </a:solidFill>
                <a:effectLst/>
                <a:latin typeface="Amazon Ember Regular" charset="0"/>
                <a:ea typeface="+mn-ea"/>
                <a:cs typeface="+mn-cs"/>
              </a:rPr>
              <a:t>:</a:t>
            </a:r>
          </a:p>
          <a:p>
            <a:r>
              <a:rPr lang="en-US" sz="1200" b="0" i="1" kern="1200" dirty="0">
                <a:solidFill>
                  <a:schemeClr val="tx1"/>
                </a:solidFill>
                <a:effectLst/>
                <a:latin typeface="Amazon Ember Regular" charset="0"/>
                <a:ea typeface="+mn-ea"/>
                <a:cs typeface="+mn-cs"/>
              </a:rPr>
              <a:t>        - </a:t>
            </a:r>
            <a:r>
              <a:rPr lang="en-US" sz="1200" b="0" i="1" kern="1200" dirty="0" err="1">
                <a:solidFill>
                  <a:schemeClr val="tx1"/>
                </a:solidFill>
                <a:effectLst/>
                <a:latin typeface="Amazon Ember Regular" charset="0"/>
                <a:ea typeface="+mn-ea"/>
                <a:cs typeface="+mn-cs"/>
              </a:rPr>
              <a:t>IpProtocol</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tcp</a:t>
            </a:r>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FromPort</a:t>
            </a:r>
            <a:r>
              <a:rPr lang="en-US" sz="1200" b="0" i="1" kern="1200" dirty="0">
                <a:solidFill>
                  <a:schemeClr val="tx1"/>
                </a:solidFill>
                <a:effectLst/>
                <a:latin typeface="Amazon Ember Regular" charset="0"/>
                <a:ea typeface="+mn-ea"/>
                <a:cs typeface="+mn-cs"/>
              </a:rPr>
              <a:t>: '80'</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ToPort</a:t>
            </a:r>
            <a:r>
              <a:rPr lang="en-US" sz="1200" b="0" i="1" kern="1200" dirty="0">
                <a:solidFill>
                  <a:schemeClr val="tx1"/>
                </a:solidFill>
                <a:effectLst/>
                <a:latin typeface="Amazon Ember Regular" charset="0"/>
                <a:ea typeface="+mn-ea"/>
                <a:cs typeface="+mn-cs"/>
              </a:rPr>
              <a:t>: '80'</a:t>
            </a: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SourceSecurityGroupOwnerId</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GetAtt</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myELB.SourceSecurityGroup.OwnerAlias</a:t>
            </a:r>
            <a:endParaRPr lang="en-US" sz="1200" b="0" i="1" kern="1200" dirty="0">
              <a:solidFill>
                <a:schemeClr val="tx1"/>
              </a:solidFill>
              <a:effectLst/>
              <a:latin typeface="Amazon Ember Regular" charset="0"/>
              <a:ea typeface="+mn-ea"/>
              <a:cs typeface="+mn-cs"/>
            </a:endParaRPr>
          </a:p>
          <a:p>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SourceSecurityGroupName</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GetAtt</a:t>
            </a:r>
            <a:r>
              <a:rPr lang="en-US" sz="1200" b="0" i="1" kern="1200" dirty="0">
                <a:solidFill>
                  <a:schemeClr val="tx1"/>
                </a:solidFill>
                <a:effectLst/>
                <a:latin typeface="Amazon Ember Regular" charset="0"/>
                <a:ea typeface="+mn-ea"/>
                <a:cs typeface="+mn-cs"/>
              </a:rPr>
              <a:t> </a:t>
            </a:r>
            <a:r>
              <a:rPr lang="en-US" sz="1200" b="0" i="1" kern="1200" dirty="0" err="1">
                <a:solidFill>
                  <a:schemeClr val="tx1"/>
                </a:solidFill>
                <a:effectLst/>
                <a:latin typeface="Amazon Ember Regular" charset="0"/>
                <a:ea typeface="+mn-ea"/>
                <a:cs typeface="+mn-cs"/>
              </a:rPr>
              <a:t>myELB.SourceSecurityGroup.GroupName</a:t>
            </a:r>
            <a:endParaRPr lang="en-US" sz="1200" b="0" i="1" kern="1200" dirty="0">
              <a:solidFill>
                <a:schemeClr val="tx1"/>
              </a:solidFill>
              <a:effectLst/>
              <a:latin typeface="Amazon Ember Regular" charset="0"/>
              <a:ea typeface="+mn-ea"/>
              <a:cs typeface="+mn-cs"/>
            </a:endParaRPr>
          </a:p>
          <a:p>
            <a:endParaRPr lang="en-US" sz="1200" b="0" i="1" kern="1200" baseline="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2329778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need to make changes to a stack's settings or change its resources, you update the stack instead of deleting it and creating a new stack. For example, if you have a stack with an EC2 instance, you can update the stack to change the instance's AMI ID. </a:t>
            </a:r>
          </a:p>
          <a:p>
            <a:r>
              <a:rPr lang="en-US" dirty="0"/>
              <a:t>When you update a stack, you submit changes, such as new input parameter values or an updated template. AWS CloudFormation compares the changes you submit with the current state of your stack and updates only the changed resources.</a:t>
            </a:r>
          </a:p>
          <a:p>
            <a:endParaRPr lang="en-US" dirty="0"/>
          </a:p>
          <a:p>
            <a:r>
              <a:rPr lang="en-US" dirty="0"/>
              <a:t>When updating a stack, AWS CloudFormation might interrupt resources or replace updated resources, depending on which properties you update. </a:t>
            </a:r>
          </a:p>
          <a:p>
            <a:endParaRPr lang="en-US" dirty="0"/>
          </a:p>
          <a:p>
            <a:r>
              <a:rPr lang="en-US" dirty="0"/>
              <a:t>https://docs.aws.amazon.com/AWSCloudFormation/latest/UserGuide/using-cfn-updating-stacks.html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19</a:t>
            </a:fld>
            <a:endParaRPr lang="en-US"/>
          </a:p>
        </p:txBody>
      </p:sp>
    </p:spTree>
    <p:extLst>
      <p:ext uri="{BB962C8B-B14F-4D97-AF65-F5344CB8AC3E}">
        <p14:creationId xmlns:p14="http://schemas.microsoft.com/office/powerpoint/2010/main" val="1381402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need to update a stack, understanding how your changes will affect running resources before you implement them can help you update stacks with confidence. Change sets allow you to preview how proposed changes to a stack might impact your running resources, for example, whether your changes will delete or replace any critical resources, AWS CloudFormation makes the changes to your stack only when you decide to execute the change set, allowing you to decide whether to proceed with your proposed changes or explore other changes by creating another change set. You can create and manage change sets using the AWS CloudFormation console, AWS CLI, or AWS CloudFormation API. </a:t>
            </a:r>
          </a:p>
          <a:p>
            <a:endParaRPr lang="en-US" dirty="0"/>
          </a:p>
          <a:p>
            <a:r>
              <a:rPr lang="en-US" dirty="0"/>
              <a:t>https://docs.aws.amazon.com/AWSCloudFormation/latest/UserGuide/using-cfn-updating-stacks-changesets.html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2949562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NOT agile:</a:t>
            </a:r>
          </a:p>
          <a:p>
            <a:pPr lvl="1"/>
            <a:r>
              <a:rPr lang="en-US" dirty="0"/>
              <a:t>High level of dependency</a:t>
            </a:r>
          </a:p>
          <a:p>
            <a:pPr lvl="1"/>
            <a:r>
              <a:rPr lang="en-US" dirty="0"/>
              <a:t>Works against segregation of roles &amp; responsibilities in the enterprise</a:t>
            </a:r>
          </a:p>
          <a:p>
            <a:pPr lvl="1"/>
            <a:r>
              <a:rPr lang="en-US" dirty="0"/>
              <a:t>Great for publicly distributed</a:t>
            </a:r>
            <a:r>
              <a:rPr lang="en-US" baseline="0" dirty="0"/>
              <a:t> quick starts…. But.</a:t>
            </a:r>
            <a:endParaRPr lang="en-US" dirty="0"/>
          </a:p>
          <a:p>
            <a:r>
              <a:rPr lang="en-US" dirty="0"/>
              <a:t>Broad Perms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SecOps dislike *.*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Blast Radius: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One parent stack to destroy them all.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Testing:</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Reusable, modular</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920" b="0" i="0" kern="1200" dirty="0">
                <a:solidFill>
                  <a:schemeClr val="tx1"/>
                </a:solidFill>
                <a:effectLst/>
                <a:latin typeface="Amazon Ember Regular" charset="0"/>
                <a:ea typeface="+mn-ea"/>
                <a:cs typeface="+mn-cs"/>
              </a:rPr>
              <a:t>Stack A is the root stack for all the other, nested, stacks in the hierarchy.</a:t>
            </a:r>
          </a:p>
          <a:p>
            <a:r>
              <a:rPr lang="en-US" sz="1920" b="0" i="0" kern="1200" dirty="0">
                <a:solidFill>
                  <a:schemeClr val="tx1"/>
                </a:solidFill>
                <a:effectLst/>
                <a:latin typeface="Amazon Ember Regular" charset="0"/>
                <a:ea typeface="+mn-ea"/>
                <a:cs typeface="+mn-cs"/>
              </a:rPr>
              <a:t>For stack B, stack A is both the parent stack, as well as the root stack.</a:t>
            </a:r>
          </a:p>
          <a:p>
            <a:r>
              <a:rPr lang="en-US" sz="1920" b="0" i="0" kern="1200" dirty="0">
                <a:solidFill>
                  <a:schemeClr val="tx1"/>
                </a:solidFill>
                <a:effectLst/>
                <a:latin typeface="Amazon Ember Regular" charset="0"/>
                <a:ea typeface="+mn-ea"/>
                <a:cs typeface="+mn-cs"/>
              </a:rPr>
              <a:t>For stack D, stack C is the parent stack; while for stack C, stack B is the parent stack.</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4216390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 typeface="Arial" charset="0"/>
              <a:buChar char="•"/>
            </a:pPr>
            <a:r>
              <a:rPr lang="en-US" baseline="0" dirty="0"/>
              <a:t>Essentially, CloudFormation is an API wrapper</a:t>
            </a:r>
          </a:p>
          <a:p>
            <a:pPr marL="171450" indent="-171450">
              <a:buFont typeface="Arial" charset="0"/>
              <a:buChar char="•"/>
            </a:pPr>
            <a:r>
              <a:rPr lang="en-US" baseline="0" dirty="0"/>
              <a:t>As you know all AWS services are interactable via API. When you click create ec2 instance, and go through the wizard, in the end the Web Console triggers an API call to the EC2 service. And the information you provided via the Wizard is passed on as parameters.</a:t>
            </a:r>
          </a:p>
          <a:p>
            <a:pPr marL="171450" indent="-171450">
              <a:buFont typeface="Arial" charset="0"/>
              <a:buChar char="•"/>
            </a:pPr>
            <a:endParaRPr lang="en-US" baseline="0" dirty="0"/>
          </a:p>
          <a:p>
            <a:pPr marL="171450" indent="-171450">
              <a:buFont typeface="Arial" charset="0"/>
              <a:buChar char="•"/>
            </a:pPr>
            <a:r>
              <a:rPr lang="en-US" baseline="0" dirty="0"/>
              <a:t>Same with AWS CloudFormation. You can essentially find that all of the parameter names for CloudFormation resources are comparable to the API of the service. Essentially CloudFormation is calling those APIs that you define in CFN and passes them as API calls to the service just like the wizard.</a:t>
            </a:r>
          </a:p>
          <a:p>
            <a:pPr marL="171450" indent="-171450">
              <a:buFont typeface="Arial" charset="0"/>
              <a:buChar char="•"/>
            </a:pPr>
            <a:endParaRPr lang="en-US" baseline="0" dirty="0"/>
          </a:p>
          <a:p>
            <a:pPr marL="0" indent="0">
              <a:buFont typeface="Arial" charset="0"/>
              <a:buNone/>
            </a:pPr>
            <a:r>
              <a:rPr lang="en-US" baseline="0" dirty="0"/>
              <a:t>CloudFormation has:</a:t>
            </a:r>
          </a:p>
          <a:p>
            <a:pPr marL="171450" indent="-171450">
              <a:buFont typeface="Arial" charset="0"/>
              <a:buChar char="•"/>
            </a:pPr>
            <a:r>
              <a:rPr lang="en-US" baseline="0" dirty="0"/>
              <a:t>Version Control.</a:t>
            </a:r>
          </a:p>
          <a:p>
            <a:pPr marL="171450" indent="-171450">
              <a:buFont typeface="Arial" charset="0"/>
              <a:buChar char="•"/>
            </a:pPr>
            <a:r>
              <a:rPr lang="en-US" baseline="0" dirty="0"/>
              <a:t>Inbuilt Validation.</a:t>
            </a:r>
          </a:p>
          <a:p>
            <a:pPr marL="171450" indent="-171450">
              <a:buFont typeface="Arial" charset="0"/>
              <a:buChar char="•"/>
            </a:pPr>
            <a:r>
              <a:rPr lang="en-US" baseline="0" dirty="0"/>
              <a:t>Integration with opensource tools like Ansible/Puppet/Chef.</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594340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This CloudFormation stack is taking an output from a nested stack as input, and outputting a value on its own deployment. In this case it is the template location in S3.</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1293320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rtl="0" fontAlgn="ctr"/>
            <a:r>
              <a:rPr lang="en-US" sz="2000" b="0" i="0" kern="1200" dirty="0">
                <a:solidFill>
                  <a:schemeClr val="tx1"/>
                </a:solidFill>
                <a:effectLst/>
                <a:latin typeface="Amazon Ember Regular" charset="0"/>
                <a:ea typeface="+mn-ea"/>
                <a:cs typeface="+mn-cs"/>
              </a:rPr>
              <a:t>The Outputs section declares optional output values that we can import into other stacks</a:t>
            </a:r>
          </a:p>
          <a:p>
            <a:pPr marL="1074420" lvl="1" indent="-342900" rtl="0" fontAlgn="ctr">
              <a:buFont typeface="Arial" panose="020B0604020202020204" pitchFamily="34" charset="0"/>
              <a:buChar char="•"/>
            </a:pPr>
            <a:r>
              <a:rPr lang="en-US" sz="2000" b="0" i="0" kern="1200" dirty="0">
                <a:solidFill>
                  <a:schemeClr val="tx1"/>
                </a:solidFill>
                <a:effectLst/>
                <a:latin typeface="Amazon Ember Regular" charset="0"/>
                <a:ea typeface="+mn-ea"/>
                <a:cs typeface="+mn-cs"/>
              </a:rPr>
              <a:t>We have to export them first</a:t>
            </a:r>
          </a:p>
          <a:p>
            <a:endParaRPr lang="en-US" dirty="0"/>
          </a:p>
          <a:p>
            <a:r>
              <a:rPr lang="en-US" dirty="0"/>
              <a:t>Once exported, we can use the </a:t>
            </a:r>
            <a:r>
              <a:rPr lang="en-US" dirty="0" err="1"/>
              <a:t>ImportValue</a:t>
            </a:r>
            <a:r>
              <a:rPr lang="en-US" dirty="0"/>
              <a:t> intrinsic function to use the value in other stacks.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23</a:t>
            </a:fld>
            <a:endParaRPr lang="en-US"/>
          </a:p>
        </p:txBody>
      </p:sp>
    </p:spTree>
    <p:extLst>
      <p:ext uri="{BB962C8B-B14F-4D97-AF65-F5344CB8AC3E}">
        <p14:creationId xmlns:p14="http://schemas.microsoft.com/office/powerpoint/2010/main" val="1716071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000" dirty="0"/>
              <a:t>Enterprise</a:t>
            </a:r>
            <a:r>
              <a:rPr lang="en-US" sz="2000" baseline="0" dirty="0"/>
              <a:t> level</a:t>
            </a:r>
            <a:r>
              <a:rPr lang="mr-IN" sz="2000" baseline="0" dirty="0"/>
              <a:t>…</a:t>
            </a:r>
            <a:endParaRPr lang="en-US" sz="2000" baseline="0" dirty="0"/>
          </a:p>
          <a:p>
            <a:endParaRPr lang="en-US" sz="2000" baseline="0" dirty="0"/>
          </a:p>
          <a:p>
            <a:r>
              <a:rPr lang="en-US" sz="2000" dirty="0"/>
              <a:t>When you create a stack set, you can create the stacks for that stack set. AWS CloudFormation also enables you to add more stacks, for additional accounts and regions, at any point after the stack set is created.</a:t>
            </a:r>
          </a:p>
          <a:p>
            <a:endParaRPr lang="en-US" sz="2000" baseline="0" dirty="0"/>
          </a:p>
          <a:p>
            <a:r>
              <a:rPr lang="en-US" sz="2000" baseline="0" dirty="0"/>
              <a:t>https://docs.aws.amazon.com/AWSCloudFormation/latest/UserGuide/stackinstances-create.html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428589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Codifying your infrastructure allows you to treat your infrastructure as code. You can author it with any code editor, check it into a version control system, and review the files with team members before deploying into production.</a:t>
            </a:r>
          </a:p>
          <a:p>
            <a:endParaRPr lang="en-US" dirty="0"/>
          </a:p>
          <a:p>
            <a:endParaRPr lang="en-US" dirty="0"/>
          </a:p>
          <a:p>
            <a:r>
              <a:rPr lang="en-US" dirty="0"/>
              <a:t>The transactional nature of CloudFormation is one of it's biggest draws from a customer perspective. CloudFormation is Transactional -- Service will rollback to the last good state on failures.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508422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You can author AWS CloudFormation templates in JSON or YAML formats. We support all AWS CloudFormation features and functions for both formats. </a:t>
            </a:r>
          </a:p>
          <a:p>
            <a:r>
              <a:rPr lang="en-US" sz="1200" b="0" i="0" kern="1200" dirty="0">
                <a:solidFill>
                  <a:schemeClr val="tx1"/>
                </a:solidFill>
                <a:effectLst/>
                <a:latin typeface="Arial"/>
                <a:ea typeface="+mn-ea"/>
                <a:cs typeface="+mn-cs"/>
              </a:rPr>
              <a:t>AWS CloudFormation follows the ECMA-404 JSON standard. For more information about the JSON format, see </a:t>
            </a:r>
            <a:r>
              <a:rPr lang="en-US" sz="1200" b="0" i="0" u="none" strike="noStrike" kern="1200" dirty="0">
                <a:solidFill>
                  <a:schemeClr val="tx1"/>
                </a:solidFill>
                <a:effectLst/>
                <a:latin typeface="Arial"/>
                <a:ea typeface="+mn-ea"/>
                <a:cs typeface="+mn-cs"/>
                <a:hlinkClick r:id="rId3"/>
              </a:rPr>
              <a:t>http://www.json.org</a:t>
            </a:r>
            <a:r>
              <a:rPr lang="en-US" sz="1200" b="0" i="0" kern="1200" dirty="0">
                <a:solidFill>
                  <a:schemeClr val="tx1"/>
                </a:solidFill>
                <a:effectLst/>
                <a:latin typeface="Arial"/>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7601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YAML inherently provides some features, such as commenting, that aren't available in JSON</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CloudFormation doesn't support the following features:</a:t>
            </a:r>
          </a:p>
          <a:p>
            <a:r>
              <a:rPr lang="en-US" sz="1200" b="0" i="0" kern="1200" dirty="0">
                <a:solidFill>
                  <a:schemeClr val="tx1"/>
                </a:solidFill>
                <a:effectLst/>
                <a:latin typeface="Arial"/>
                <a:ea typeface="+mn-ea"/>
                <a:cs typeface="+mn-cs"/>
              </a:rPr>
              <a:t>The binary, </a:t>
            </a:r>
            <a:r>
              <a:rPr lang="en-US" sz="1200" b="0" i="0" kern="1200" dirty="0" err="1">
                <a:solidFill>
                  <a:schemeClr val="tx1"/>
                </a:solidFill>
                <a:effectLst/>
                <a:latin typeface="Arial"/>
                <a:ea typeface="+mn-ea"/>
                <a:cs typeface="+mn-cs"/>
              </a:rPr>
              <a:t>omap</a:t>
            </a:r>
            <a:r>
              <a:rPr lang="en-US" sz="1200" b="0" i="0" kern="1200" dirty="0">
                <a:solidFill>
                  <a:schemeClr val="tx1"/>
                </a:solidFill>
                <a:effectLst/>
                <a:latin typeface="Arial"/>
                <a:ea typeface="+mn-ea"/>
                <a:cs typeface="+mn-cs"/>
              </a:rPr>
              <a:t>, pairs, set, and timestamp tags</a:t>
            </a:r>
          </a:p>
          <a:p>
            <a:r>
              <a:rPr lang="en-US" sz="1200" b="0" i="0" kern="1200" dirty="0">
                <a:solidFill>
                  <a:schemeClr val="tx1"/>
                </a:solidFill>
                <a:effectLst/>
                <a:latin typeface="Arial"/>
                <a:ea typeface="+mn-ea"/>
                <a:cs typeface="+mn-cs"/>
              </a:rPr>
              <a:t>Aliases</a:t>
            </a:r>
          </a:p>
          <a:p>
            <a:r>
              <a:rPr lang="en-US" sz="1200" b="0" i="0" kern="1200" dirty="0">
                <a:solidFill>
                  <a:schemeClr val="tx1"/>
                </a:solidFill>
                <a:effectLst/>
                <a:latin typeface="Arial"/>
                <a:ea typeface="+mn-ea"/>
                <a:cs typeface="+mn-cs"/>
              </a:rPr>
              <a:t>Hash merges</a:t>
            </a:r>
          </a:p>
          <a:p>
            <a:r>
              <a:rPr lang="en-US" sz="1200" b="0" i="0" kern="1200" dirty="0">
                <a:solidFill>
                  <a:schemeClr val="tx1"/>
                </a:solidFill>
                <a:effectLst/>
                <a:latin typeface="Arial"/>
                <a:ea typeface="+mn-ea"/>
                <a:cs typeface="+mn-cs"/>
              </a:rPr>
              <a:t>https://learnxinyminutes.com/docs/yaml/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3616678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You can define different AWS resources e.g. EC2 instances, Elastic Load Balancers etc. in a stack. You can further create nested stacks, which are stacks within stacks, to deploy a resource or a combination of resources that can be managed separately. Nested stacks are really powerful and allow you to customize a resource or resource group and have the effects translated over your entire AWS environment.</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164714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AWS CloudFormation Designer (Designer) is a graphic tool for creating, viewing, and modifying AWS CloudFormation templates. With Designer, you can diagram your template resources using a drag-and-drop interface, and then edit their details using the integrated JSON and YAML editor. Whether you are a new or an experienced AWS CloudFormation user, AWS CloudFormation Designer can help you quickly see the interrelationship between a template's resources and easily modify templates. </a:t>
            </a:r>
          </a:p>
          <a:p>
            <a:endParaRPr lang="en-US" dirty="0"/>
          </a:p>
          <a:p>
            <a:endParaRPr lang="en-US" dirty="0"/>
          </a:p>
          <a:p>
            <a:r>
              <a:rPr lang="en-US" sz="1200" b="0" i="0" kern="1200" dirty="0">
                <a:solidFill>
                  <a:schemeClr val="tx1"/>
                </a:solidFill>
                <a:effectLst/>
                <a:latin typeface="Amazon Ember Regular" charset="0"/>
                <a:ea typeface="+mn-ea"/>
                <a:cs typeface="+mn-cs"/>
              </a:rPr>
              <a:t>Designer is part of the AWS CloudFormation console. To use it, open Designer at </a:t>
            </a:r>
            <a:r>
              <a:rPr lang="en-US" sz="1200" b="0" i="0" u="none" strike="noStrike" kern="1200" dirty="0">
                <a:solidFill>
                  <a:schemeClr val="tx1"/>
                </a:solidFill>
                <a:effectLst/>
                <a:latin typeface="Amazon Ember Regular" charset="0"/>
                <a:ea typeface="+mn-ea"/>
                <a:cs typeface="+mn-cs"/>
                <a:hlinkClick r:id="rId3"/>
              </a:rPr>
              <a:t>https://console.aws.amazon.com/cloudformation/designer</a:t>
            </a:r>
            <a:r>
              <a:rPr lang="en-US" sz="1200" b="0" i="0" kern="1200" dirty="0">
                <a:solidFill>
                  <a:schemeClr val="tx1"/>
                </a:solidFill>
                <a:effectLst/>
                <a:latin typeface="Amazon Ember Regular" charset="0"/>
                <a:ea typeface="+mn-ea"/>
                <a:cs typeface="+mn-cs"/>
              </a:rPr>
              <a:t> and sign in with your AWS credentials.</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8433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 template is a JSON- or YAML-formatted text file that describes your AWS infrastructure.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above example show an AWS CloudFormation template structure and all of its possible sections.</a:t>
            </a:r>
          </a:p>
          <a:p>
            <a:endParaRPr lang="en-US" sz="1200" b="0" i="0" kern="1200" dirty="0">
              <a:solidFill>
                <a:schemeClr val="tx1"/>
              </a:solidFill>
              <a:effectLst/>
              <a:latin typeface="Amazon Ember Regular" charset="0"/>
              <a:ea typeface="+mn-ea"/>
              <a:cs typeface="+mn-cs"/>
            </a:endParaRPr>
          </a:p>
          <a:p>
            <a:r>
              <a:rPr lang="en-US" sz="1200" b="1" i="0" u="none" strike="noStrike" kern="1200" dirty="0">
                <a:solidFill>
                  <a:schemeClr val="tx1"/>
                </a:solidFill>
                <a:effectLst/>
                <a:latin typeface="Amazon Ember Regular" charset="0"/>
                <a:ea typeface="+mn-ea"/>
                <a:cs typeface="+mn-cs"/>
                <a:hlinkClick r:id="rId3"/>
              </a:rPr>
              <a:t>Format Version (optional)</a:t>
            </a:r>
            <a:r>
              <a:rPr lang="en-US" sz="1200" b="0" i="0" kern="1200" dirty="0">
                <a:solidFill>
                  <a:schemeClr val="tx1"/>
                </a:solidFill>
                <a:effectLst/>
                <a:latin typeface="Amazon Ember Regular" charset="0"/>
                <a:ea typeface="+mn-ea"/>
                <a:cs typeface="+mn-cs"/>
              </a:rPr>
              <a:t>The AWS CloudFormation template version that the template conforms to. The template format version is not the same as the API or WSDL version. The template format version can change independently of the API and WSDL versions.</a:t>
            </a:r>
          </a:p>
          <a:p>
            <a:r>
              <a:rPr lang="en-US" sz="1200" b="1" i="0" u="none" strike="noStrike" kern="1200" dirty="0">
                <a:solidFill>
                  <a:schemeClr val="tx1"/>
                </a:solidFill>
                <a:effectLst/>
                <a:latin typeface="Amazon Ember Regular" charset="0"/>
                <a:ea typeface="+mn-ea"/>
                <a:cs typeface="+mn-cs"/>
                <a:hlinkClick r:id="rId4"/>
              </a:rPr>
              <a:t>Description (optional)</a:t>
            </a:r>
            <a:r>
              <a:rPr lang="en-US" sz="1200" b="0" i="0" kern="1200" dirty="0">
                <a:solidFill>
                  <a:schemeClr val="tx1"/>
                </a:solidFill>
                <a:effectLst/>
                <a:latin typeface="Amazon Ember Regular" charset="0"/>
                <a:ea typeface="+mn-ea"/>
                <a:cs typeface="+mn-cs"/>
              </a:rPr>
              <a:t>A text string that describes the template. This section must always follow the template format version section.</a:t>
            </a:r>
          </a:p>
          <a:p>
            <a:r>
              <a:rPr lang="en-US" sz="1200" b="1" i="0" u="none" strike="noStrike" kern="1200" dirty="0">
                <a:solidFill>
                  <a:schemeClr val="tx1"/>
                </a:solidFill>
                <a:effectLst/>
                <a:latin typeface="Amazon Ember Regular" charset="0"/>
                <a:ea typeface="+mn-ea"/>
                <a:cs typeface="+mn-cs"/>
                <a:hlinkClick r:id="rId5"/>
              </a:rPr>
              <a:t>Metadata (optional)</a:t>
            </a:r>
            <a:r>
              <a:rPr lang="en-US" sz="1200" b="0" i="0" kern="1200" dirty="0">
                <a:solidFill>
                  <a:schemeClr val="tx1"/>
                </a:solidFill>
                <a:effectLst/>
                <a:latin typeface="Amazon Ember Regular" charset="0"/>
                <a:ea typeface="+mn-ea"/>
                <a:cs typeface="+mn-cs"/>
              </a:rPr>
              <a:t>Objects that provide additional information about the template.</a:t>
            </a:r>
          </a:p>
          <a:p>
            <a:r>
              <a:rPr lang="en-US" sz="1200" b="1" i="0" u="none" strike="noStrike" kern="1200" dirty="0">
                <a:solidFill>
                  <a:schemeClr val="tx1"/>
                </a:solidFill>
                <a:effectLst/>
                <a:latin typeface="Amazon Ember Regular" charset="0"/>
                <a:ea typeface="+mn-ea"/>
                <a:cs typeface="+mn-cs"/>
                <a:hlinkClick r:id="rId6"/>
              </a:rPr>
              <a:t>Parameters (optional)</a:t>
            </a:r>
            <a:r>
              <a:rPr lang="en-US" sz="1200" b="0" i="0" kern="1200" dirty="0">
                <a:solidFill>
                  <a:schemeClr val="tx1"/>
                </a:solidFill>
                <a:effectLst/>
                <a:latin typeface="Amazon Ember Regular" charset="0"/>
                <a:ea typeface="+mn-ea"/>
                <a:cs typeface="+mn-cs"/>
              </a:rPr>
              <a:t>Values to pass to your template at runtime (when you create or update a stack). You can refer to parameters from the Resources and Outputs sections of the template.</a:t>
            </a:r>
          </a:p>
          <a:p>
            <a:r>
              <a:rPr lang="en-US" sz="1200" b="1" i="0" u="none" strike="noStrike" kern="1200" dirty="0">
                <a:solidFill>
                  <a:schemeClr val="tx1"/>
                </a:solidFill>
                <a:effectLst/>
                <a:latin typeface="Amazon Ember Regular" charset="0"/>
                <a:ea typeface="+mn-ea"/>
                <a:cs typeface="+mn-cs"/>
                <a:hlinkClick r:id="rId7"/>
              </a:rPr>
              <a:t>Mappings (optional)</a:t>
            </a:r>
            <a:r>
              <a:rPr lang="en-US" sz="1200" b="0" i="0" kern="1200" dirty="0">
                <a:solidFill>
                  <a:schemeClr val="tx1"/>
                </a:solidFill>
                <a:effectLst/>
                <a:latin typeface="Amazon Ember Regular" charset="0"/>
                <a:ea typeface="+mn-ea"/>
                <a:cs typeface="+mn-cs"/>
              </a:rPr>
              <a:t>A mapping of keys and associated values that you can use to specify conditional parameter values, similar to a lookup table. You can match a key to a corresponding value by using the </a:t>
            </a:r>
            <a:r>
              <a:rPr lang="en-US" sz="1200" b="0" i="0" u="none" strike="noStrike" kern="1200" dirty="0" err="1">
                <a:solidFill>
                  <a:schemeClr val="tx1"/>
                </a:solidFill>
                <a:effectLst/>
                <a:latin typeface="Amazon Ember Regular" charset="0"/>
                <a:ea typeface="+mn-ea"/>
                <a:cs typeface="+mn-cs"/>
                <a:hlinkClick r:id="rId8"/>
              </a:rPr>
              <a:t>Fn</a:t>
            </a:r>
            <a:r>
              <a:rPr lang="en-US" sz="1200" b="0" i="0" u="none" strike="noStrike" kern="1200" dirty="0">
                <a:solidFill>
                  <a:schemeClr val="tx1"/>
                </a:solidFill>
                <a:effectLst/>
                <a:latin typeface="Amazon Ember Regular" charset="0"/>
                <a:ea typeface="+mn-ea"/>
                <a:cs typeface="+mn-cs"/>
                <a:hlinkClick r:id="rId8"/>
              </a:rPr>
              <a:t>::</a:t>
            </a:r>
            <a:r>
              <a:rPr lang="en-US" sz="1200" b="0" i="0" u="none" strike="noStrike" kern="1200" dirty="0" err="1">
                <a:solidFill>
                  <a:schemeClr val="tx1"/>
                </a:solidFill>
                <a:effectLst/>
                <a:latin typeface="Amazon Ember Regular" charset="0"/>
                <a:ea typeface="+mn-ea"/>
                <a:cs typeface="+mn-cs"/>
                <a:hlinkClick r:id="rId8"/>
              </a:rPr>
              <a:t>FindInMap</a:t>
            </a:r>
            <a:r>
              <a:rPr lang="en-US" sz="1200" b="0" i="0" kern="1200" dirty="0">
                <a:solidFill>
                  <a:schemeClr val="tx1"/>
                </a:solidFill>
                <a:effectLst/>
                <a:latin typeface="Amazon Ember Regular" charset="0"/>
                <a:ea typeface="+mn-ea"/>
                <a:cs typeface="+mn-cs"/>
              </a:rPr>
              <a:t> intrinsic function in the Resources and </a:t>
            </a:r>
            <a:r>
              <a:rPr lang="en-US" sz="1200" b="0" i="0" kern="1200" dirty="0" err="1">
                <a:solidFill>
                  <a:schemeClr val="tx1"/>
                </a:solidFill>
                <a:effectLst/>
                <a:latin typeface="Amazon Ember Regular" charset="0"/>
                <a:ea typeface="+mn-ea"/>
                <a:cs typeface="+mn-cs"/>
              </a:rPr>
              <a:t>Outputssections</a:t>
            </a:r>
            <a:r>
              <a:rPr lang="en-US" sz="1200" b="0" i="0" kern="1200" dirty="0">
                <a:solidFill>
                  <a:schemeClr val="tx1"/>
                </a:solidFill>
                <a:effectLst/>
                <a:latin typeface="Amazon Ember Regular" charset="0"/>
                <a:ea typeface="+mn-ea"/>
                <a:cs typeface="+mn-cs"/>
              </a:rPr>
              <a:t>.</a:t>
            </a:r>
          </a:p>
          <a:p>
            <a:r>
              <a:rPr lang="en-US" sz="1200" b="1" i="0" u="none" strike="noStrike" kern="1200" dirty="0">
                <a:solidFill>
                  <a:schemeClr val="tx1"/>
                </a:solidFill>
                <a:effectLst/>
                <a:latin typeface="Amazon Ember Regular" charset="0"/>
                <a:ea typeface="+mn-ea"/>
                <a:cs typeface="+mn-cs"/>
                <a:hlinkClick r:id="rId9"/>
              </a:rPr>
              <a:t>Conditions (optional)</a:t>
            </a:r>
            <a:r>
              <a:rPr lang="en-US" sz="1200" b="0" i="0" kern="1200" dirty="0">
                <a:solidFill>
                  <a:schemeClr val="tx1"/>
                </a:solidFill>
                <a:effectLst/>
                <a:latin typeface="Amazon Ember Regular" charset="0"/>
                <a:ea typeface="+mn-ea"/>
                <a:cs typeface="+mn-cs"/>
              </a:rPr>
              <a:t>Conditions that control whether certain resources are created or whether certain resource properties are assigned a value during stack creation or update. For example, you could conditionally create a resource that depends on whether the stack is for a production or test environment.</a:t>
            </a:r>
          </a:p>
          <a:p>
            <a:r>
              <a:rPr lang="en-US" sz="1200" b="1" i="0" u="none" strike="noStrike" kern="1200" dirty="0">
                <a:solidFill>
                  <a:schemeClr val="tx1"/>
                </a:solidFill>
                <a:effectLst/>
                <a:latin typeface="Amazon Ember Regular" charset="0"/>
                <a:ea typeface="+mn-ea"/>
                <a:cs typeface="+mn-cs"/>
                <a:hlinkClick r:id="rId10"/>
              </a:rPr>
              <a:t>Transform (optional)</a:t>
            </a:r>
            <a:r>
              <a:rPr lang="en-US" sz="1200" b="0" i="0" kern="1200" dirty="0">
                <a:solidFill>
                  <a:schemeClr val="tx1"/>
                </a:solidFill>
                <a:effectLst/>
                <a:latin typeface="Amazon Ember Regular" charset="0"/>
                <a:ea typeface="+mn-ea"/>
                <a:cs typeface="+mn-cs"/>
              </a:rPr>
              <a:t>For </a:t>
            </a:r>
            <a:r>
              <a:rPr lang="en-US" sz="1200" b="0" i="0" u="none" strike="noStrike" kern="1200" dirty="0">
                <a:solidFill>
                  <a:schemeClr val="tx1"/>
                </a:solidFill>
                <a:effectLst/>
                <a:latin typeface="Amazon Ember Regular" charset="0"/>
                <a:ea typeface="+mn-ea"/>
                <a:cs typeface="+mn-cs"/>
                <a:hlinkClick r:id="rId11"/>
              </a:rPr>
              <a:t>serverless applications</a:t>
            </a:r>
            <a:r>
              <a:rPr lang="en-US" sz="1200" b="0" i="0" kern="1200" dirty="0">
                <a:solidFill>
                  <a:schemeClr val="tx1"/>
                </a:solidFill>
                <a:effectLst/>
                <a:latin typeface="Amazon Ember Regular" charset="0"/>
                <a:ea typeface="+mn-ea"/>
                <a:cs typeface="+mn-cs"/>
              </a:rPr>
              <a:t> (also referred to as Lambda-based applications), specifies the version of the </a:t>
            </a:r>
            <a:r>
              <a:rPr lang="en-US" sz="1200" b="0" i="0" u="none" strike="noStrike" kern="1200" dirty="0">
                <a:solidFill>
                  <a:schemeClr val="tx1"/>
                </a:solidFill>
                <a:effectLst/>
                <a:latin typeface="Amazon Ember Regular" charset="0"/>
                <a:ea typeface="+mn-ea"/>
                <a:cs typeface="+mn-cs"/>
                <a:hlinkClick r:id="rId12"/>
              </a:rPr>
              <a:t>AWS Serverless Application Model (AWS SAM)</a:t>
            </a:r>
            <a:r>
              <a:rPr lang="en-US" sz="1200" b="0" i="0" kern="1200" dirty="0">
                <a:solidFill>
                  <a:schemeClr val="tx1"/>
                </a:solidFill>
                <a:effectLst/>
                <a:latin typeface="Amazon Ember Regular" charset="0"/>
                <a:ea typeface="+mn-ea"/>
                <a:cs typeface="+mn-cs"/>
              </a:rPr>
              <a:t> to use. When you specify a transform, you can use AWS SAM syntax to declare resources in your template. The model defines the syntax that you can use and how it is processed.</a:t>
            </a:r>
          </a:p>
          <a:p>
            <a:r>
              <a:rPr lang="en-US" sz="1200" b="0" i="0" kern="1200" dirty="0">
                <a:solidFill>
                  <a:schemeClr val="tx1"/>
                </a:solidFill>
                <a:effectLst/>
                <a:latin typeface="Amazon Ember Regular" charset="0"/>
                <a:ea typeface="+mn-ea"/>
                <a:cs typeface="+mn-cs"/>
              </a:rPr>
              <a:t>You can also use AWS::Include transforms to work with template snippets that are stored separately from the main AWS CloudFormation template. You can store your snippet files in an Amazon S3 bucket and then reuse the functions across multiple templates.</a:t>
            </a:r>
          </a:p>
          <a:p>
            <a:r>
              <a:rPr lang="en-US" sz="1200" b="1" i="0" u="none" strike="noStrike" kern="1200" dirty="0">
                <a:solidFill>
                  <a:schemeClr val="tx1"/>
                </a:solidFill>
                <a:effectLst/>
                <a:latin typeface="Amazon Ember Regular" charset="0"/>
                <a:ea typeface="+mn-ea"/>
                <a:cs typeface="+mn-cs"/>
                <a:hlinkClick r:id="rId13"/>
              </a:rPr>
              <a:t>Resources (required)</a:t>
            </a:r>
            <a:r>
              <a:rPr lang="en-US" sz="1200" b="0" i="0" kern="1200" dirty="0">
                <a:solidFill>
                  <a:schemeClr val="tx1"/>
                </a:solidFill>
                <a:effectLst/>
                <a:latin typeface="Amazon Ember Regular" charset="0"/>
                <a:ea typeface="+mn-ea"/>
                <a:cs typeface="+mn-cs"/>
              </a:rPr>
              <a:t>Specifies the stack resources and their properties, such as an Amazon Elastic Compute Cloud instance or an Amazon Simple Storage Service bucket. You can refer to resources in the Resources and Outputs sections of the template.</a:t>
            </a:r>
          </a:p>
          <a:p>
            <a:r>
              <a:rPr lang="en-US" sz="1200" b="1" i="0" u="none" strike="noStrike" kern="1200" dirty="0">
                <a:solidFill>
                  <a:schemeClr val="tx1"/>
                </a:solidFill>
                <a:effectLst/>
                <a:latin typeface="Amazon Ember Regular" charset="0"/>
                <a:ea typeface="+mn-ea"/>
                <a:cs typeface="+mn-cs"/>
                <a:hlinkClick r:id="rId14"/>
              </a:rPr>
              <a:t>Outputs (optional)</a:t>
            </a:r>
            <a:r>
              <a:rPr lang="en-US" sz="1200" b="0" i="0" kern="1200" dirty="0">
                <a:solidFill>
                  <a:schemeClr val="tx1"/>
                </a:solidFill>
                <a:effectLst/>
                <a:latin typeface="Amazon Ember Regular" charset="0"/>
                <a:ea typeface="+mn-ea"/>
                <a:cs typeface="+mn-cs"/>
              </a:rPr>
              <a:t>Describes the values that are returned whenever you view your stack's properties. For example, you can declare an output for an S3 bucket name and then call the </a:t>
            </a:r>
            <a:r>
              <a:rPr lang="en-US" sz="1200" b="0" i="0" kern="1200" dirty="0" err="1">
                <a:solidFill>
                  <a:schemeClr val="tx1"/>
                </a:solidFill>
                <a:effectLst/>
                <a:latin typeface="Amazon Ember Regular" charset="0"/>
                <a:ea typeface="+mn-ea"/>
                <a:cs typeface="+mn-cs"/>
              </a:rPr>
              <a:t>aws</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cloudformation</a:t>
            </a:r>
            <a:r>
              <a:rPr lang="en-US" sz="1200" b="0" i="0" kern="1200" dirty="0">
                <a:solidFill>
                  <a:schemeClr val="tx1"/>
                </a:solidFill>
                <a:effectLst/>
                <a:latin typeface="Amazon Ember Regular" charset="0"/>
                <a:ea typeface="+mn-ea"/>
                <a:cs typeface="+mn-cs"/>
              </a:rPr>
              <a:t> describe-stacks AWS CLI command to view the name.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3159463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t>https://docs.aws.amazon.com/AWSCloudFormation/latest/UserGuide/template-anatomy.html</a:t>
            </a:r>
          </a:p>
          <a:p>
            <a:endParaRPr lang="en-US" b="0" dirty="0"/>
          </a:p>
          <a:p>
            <a:r>
              <a:rPr lang="en-US" dirty="0"/>
              <a:t>Templates include several major sections. The Resources section is the only required section. Some sections in a template can be in any order. However, as you build your template, it might be helpful to use the logical ordering of the following list, as values in one section might refer to values from a previous section. The list gives a brief overview of each section. </a:t>
            </a:r>
            <a:endParaRPr lang="en-US" b="0" dirty="0"/>
          </a:p>
          <a:p>
            <a:endParaRPr lang="en-US" b="0" dirty="0"/>
          </a:p>
          <a:p>
            <a:r>
              <a:rPr lang="en-US" dirty="0"/>
              <a:t>Reference data out.</a:t>
            </a:r>
          </a:p>
          <a:p>
            <a:r>
              <a:rPr lang="en-US" dirty="0"/>
              <a:t>Very useful</a:t>
            </a:r>
            <a:r>
              <a:rPr lang="en-US" baseline="0" dirty="0"/>
              <a:t> if you have information about the instance that is generated upon bootstrap and you want to present it to the output or pass that on to the next instance</a:t>
            </a:r>
          </a:p>
          <a:p>
            <a:endParaRPr lang="en-US" baseline="0" dirty="0"/>
          </a:p>
          <a:p>
            <a:r>
              <a:rPr lang="en-US" baseline="0" dirty="0"/>
              <a:t>E.G you bootstrap an application server that generates a key or a configuration value which you need to pass on to the DB instance to bootstrap</a:t>
            </a:r>
          </a:p>
          <a:p>
            <a:endParaRPr lang="en-US" baseline="0" dirty="0"/>
          </a:p>
          <a:p>
            <a:r>
              <a:rPr lang="en-US" baseline="0" dirty="0"/>
              <a:t>Tip ! Always base64 your credentials.</a:t>
            </a:r>
          </a:p>
          <a:p>
            <a:r>
              <a:rPr lang="en-US" baseline="0" dirty="0"/>
              <a:t>Wait condition </a:t>
            </a:r>
            <a:r>
              <a:rPr lang="en-US" baseline="0" dirty="0" err="1"/>
              <a:t>url</a:t>
            </a:r>
            <a:endParaRPr lang="en-US" baseline="0" dirty="0"/>
          </a:p>
          <a:p>
            <a:endParaRPr lang="en-US" baseline="0" dirty="0"/>
          </a:p>
          <a:p>
            <a:r>
              <a:rPr lang="en-US" baseline="0" dirty="0"/>
              <a:t>Temporary URL it has expiry.</a:t>
            </a:r>
          </a:p>
          <a:p>
            <a:r>
              <a:rPr lang="en-US" baseline="0" dirty="0"/>
              <a:t>Once the action has complete it does nothing else. !</a:t>
            </a:r>
          </a:p>
          <a:p>
            <a:endParaRPr lang="en-US" baseline="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922178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12/20/2022</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12/20/2022</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12/20/2022</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12/20/2022</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12/20/2022</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12/20/2022</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12/20/2022</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12/20/2022</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12/20/2022</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12/20/2022</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12/20/2022</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12/20/2022</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12/20/2022</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12/20/2022</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12/20/2022</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12/20/2022</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12/20/2022</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12/20/2022</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12/20/2022</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12/20/2022</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12/20/2022</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12/20/2022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12/20/2022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12/20/2022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12/20/2022</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12/20/2022</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12/20/2022</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12/20/2022</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12/20/2022</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12/20/2022</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12/20/2022</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12/20/2022</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61" r:id="rId9"/>
    <p:sldLayoutId id="2147483654" r:id="rId10"/>
    <p:sldLayoutId id="2147483662" r:id="rId11"/>
    <p:sldLayoutId id="2147483663" r:id="rId12"/>
    <p:sldLayoutId id="2147483655" r:id="rId13"/>
    <p:sldLayoutId id="2147483650" r:id="rId14"/>
    <p:sldLayoutId id="2147483664" r:id="rId15"/>
    <p:sldLayoutId id="2147483666" r:id="rId16"/>
    <p:sldLayoutId id="2147483667" r:id="rId17"/>
    <p:sldLayoutId id="2147483665" r:id="rId18"/>
    <p:sldLayoutId id="2147483668" r:id="rId19"/>
    <p:sldLayoutId id="2147483653" r:id="rId20"/>
    <p:sldLayoutId id="2147483689" r:id="rId21"/>
    <p:sldLayoutId id="2147483691" r:id="rId22"/>
    <p:sldLayoutId id="2147483690" r:id="rId23"/>
    <p:sldLayoutId id="2147483657" r:id="rId24"/>
    <p:sldLayoutId id="2147483692" r:id="rId25"/>
    <p:sldLayoutId id="2147483694" r:id="rId26"/>
    <p:sldLayoutId id="2147483693" r:id="rId27"/>
    <p:sldLayoutId id="2147483652" r:id="rId28"/>
    <p:sldLayoutId id="2147483669" r:id="rId29"/>
    <p:sldLayoutId id="2147483670" r:id="rId30"/>
    <p:sldLayoutId id="2147483673" r:id="rId31"/>
    <p:sldLayoutId id="2147483651" r:id="rId32"/>
    <p:sldLayoutId id="2147483686" r:id="rId33"/>
    <p:sldLayoutId id="2147483687" r:id="rId34"/>
    <p:sldLayoutId id="2147483688" r:id="rId35"/>
    <p:sldLayoutId id="2147483671" r:id="rId36"/>
    <p:sldLayoutId id="2147483672" r:id="rId37"/>
    <p:sldLayoutId id="2147483695" r:id="rId38"/>
    <p:sldLayoutId id="2147483674" r:id="rId39"/>
    <p:sldLayoutId id="2147483675" r:id="rId40"/>
    <p:sldLayoutId id="2147483656" r:id="rId41"/>
    <p:sldLayoutId id="2147483676"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678"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hyperlink" Target="http://docs.aws.amazon.com/AWSCloudFormation/latest/UserGuide/crpg-ref.html"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aws.amazon.com/AWSCloudFormation/latest/UserGuide/cfn-resource-specification.html"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docs.aws.amazon.com/AWSCloudFormation/latest/UserGuide/parameters-section-structure.html#aws-specific-parameter-types"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docs.aws.amazon.com/AWSCloudFormation/latest/UserGuide/intrinsic-function-reference-importvalue.htm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docs.aws.amazon.com/AWSCloudFormation/latest/UserGuide/cfn-console-view-stack-data-resources.html" TargetMode="External"/><Relationship Id="rId4" Type="http://schemas.openxmlformats.org/officeDocument/2006/relationships/hyperlink" Target="https://docs.aws.amazon.com/AWSCloudFormation/latest/UserGuide/walkthrough-crossstackref.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23.svg"/><Relationship Id="rId4" Type="http://schemas.openxmlformats.org/officeDocument/2006/relationships/image" Target="../media/image21.sv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docs.aws.amazon.com/AWSCloudFormation/latest/UserGuide/best-practices.html#nested" TargetMode="External"/><Relationship Id="rId7" Type="http://schemas.openxmlformats.org/officeDocument/2006/relationships/image" Target="../media/image34.sv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21.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0.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1.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2.xml"/><Relationship Id="rId16"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8.svg"/><Relationship Id="rId5" Type="http://schemas.openxmlformats.org/officeDocument/2006/relationships/image" Target="../media/image24.tiff"/><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26.sv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2.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34.svg"/><Relationship Id="rId11" Type="http://schemas.microsoft.com/office/2007/relationships/diagramDrawing" Target="../diagrams/drawing1.xml"/><Relationship Id="rId5" Type="http://schemas.openxmlformats.org/officeDocument/2006/relationships/image" Target="../media/image33.png"/><Relationship Id="rId10" Type="http://schemas.openxmlformats.org/officeDocument/2006/relationships/diagramColors" Target="../diagrams/colors1.xml"/><Relationship Id="rId4" Type="http://schemas.openxmlformats.org/officeDocument/2006/relationships/image" Target="../media/image23.sv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hyperlink" Target="https://console.aws.amazon.com/cloudformation/" TargetMode="External"/><Relationship Id="rId7" Type="http://schemas.openxmlformats.org/officeDocument/2006/relationships/image" Target="../media/image20.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2.svg"/><Relationship Id="rId1" Type="http://schemas.openxmlformats.org/officeDocument/2006/relationships/slideLayout" Target="../slideLayouts/slideLayout14.xml"/><Relationship Id="rId6" Type="http://schemas.openxmlformats.org/officeDocument/2006/relationships/hyperlink" Target="https://docs.aws.amazon.com/AWSCloudFormation/latest/UserGuide/aws-properties-stack.html" TargetMode="External"/><Relationship Id="rId11" Type="http://schemas.openxmlformats.org/officeDocument/2006/relationships/image" Target="../media/image27.png"/><Relationship Id="rId5" Type="http://schemas.openxmlformats.org/officeDocument/2006/relationships/hyperlink" Target="https://docs.aws.amazon.com/cli/latest/reference/cloudformation" TargetMode="External"/><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hyperlink" Target="https://docs.aws.amazon.com/AWSCloudFormation/latest/APIReference/" TargetMode="External"/><Relationship Id="rId9" Type="http://schemas.openxmlformats.org/officeDocument/2006/relationships/image" Target="../media/image25.png"/><Relationship Id="rId1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hyperlink" Target="https://console.aws.amazon.com/cloudformation/design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2471-5CBB-4E21-A1A7-4AA51A94B20D}"/>
              </a:ext>
            </a:extLst>
          </p:cNvPr>
          <p:cNvSpPr>
            <a:spLocks noGrp="1"/>
          </p:cNvSpPr>
          <p:nvPr>
            <p:ph type="ctrTitle"/>
          </p:nvPr>
        </p:nvSpPr>
        <p:spPr>
          <a:xfrm>
            <a:off x="609598" y="2026178"/>
            <a:ext cx="6460999" cy="1421928"/>
          </a:xfrm>
        </p:spPr>
        <p:txBody>
          <a:bodyPr/>
          <a:lstStyle/>
          <a:p>
            <a:r>
              <a:rPr lang="en-US" dirty="0"/>
              <a:t>AWS CloudFormation</a:t>
            </a:r>
            <a:br>
              <a:rPr lang="en-US" dirty="0"/>
            </a:br>
            <a:endParaRPr lang="en-US" dirty="0"/>
          </a:p>
        </p:txBody>
      </p:sp>
      <p:sp>
        <p:nvSpPr>
          <p:cNvPr id="3" name="Subtitle 2">
            <a:extLst>
              <a:ext uri="{FF2B5EF4-FFF2-40B4-BE49-F238E27FC236}">
                <a16:creationId xmlns:a16="http://schemas.microsoft.com/office/drawing/2014/main" id="{69E6304F-51E0-4B51-B276-15FC9745E6C5}"/>
              </a:ext>
            </a:extLst>
          </p:cNvPr>
          <p:cNvSpPr>
            <a:spLocks noGrp="1"/>
          </p:cNvSpPr>
          <p:nvPr>
            <p:ph type="subTitle" idx="1"/>
          </p:nvPr>
        </p:nvSpPr>
        <p:spPr/>
        <p:txBody>
          <a:bodyPr/>
          <a:lstStyle/>
          <a:p>
            <a:endParaRPr lang="en-US" dirty="0"/>
          </a:p>
        </p:txBody>
      </p:sp>
      <p:sp>
        <p:nvSpPr>
          <p:cNvPr id="5" name="Text Placeholder 4">
            <a:extLst>
              <a:ext uri="{FF2B5EF4-FFF2-40B4-BE49-F238E27FC236}">
                <a16:creationId xmlns:a16="http://schemas.microsoft.com/office/drawing/2014/main" id="{5D2131E8-AF56-4662-9ED1-7A919BBE9D6B}"/>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36A98FF8-9C75-461B-820E-3333FD6FBEA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45137" y="236308"/>
            <a:ext cx="4794861" cy="646331"/>
          </a:xfrm>
        </p:spPr>
        <p:txBody>
          <a:bodyPr/>
          <a:lstStyle/>
          <a:p>
            <a:r>
              <a:rPr lang="en-US" sz="4000" dirty="0">
                <a:solidFill>
                  <a:srgbClr val="FFFFFF"/>
                </a:solidFill>
              </a:rPr>
              <a:t>Template Anatomy</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10</a:t>
            </a:fld>
            <a:endParaRPr lang="en-US"/>
          </a:p>
        </p:txBody>
      </p:sp>
      <p:sp>
        <p:nvSpPr>
          <p:cNvPr id="7" name="Rectangle 6">
            <a:extLst>
              <a:ext uri="{FF2B5EF4-FFF2-40B4-BE49-F238E27FC236}">
                <a16:creationId xmlns:a16="http://schemas.microsoft.com/office/drawing/2014/main" id="{479BA154-F55F-4DC1-AA23-8817043F7F41}"/>
              </a:ext>
            </a:extLst>
          </p:cNvPr>
          <p:cNvSpPr/>
          <p:nvPr/>
        </p:nvSpPr>
        <p:spPr>
          <a:xfrm>
            <a:off x="7750149" y="1074508"/>
            <a:ext cx="4144288" cy="4708981"/>
          </a:xfrm>
          <a:prstGeom prst="rect">
            <a:avLst/>
          </a:prstGeom>
          <a:ln>
            <a:solidFill>
              <a:schemeClr val="accent1"/>
            </a:solidFill>
          </a:ln>
        </p:spPr>
        <p:txBody>
          <a:bodyPr wrap="square">
            <a:spAutoFit/>
          </a:bodyPr>
          <a:lstStyle/>
          <a:p>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a:t>
            </a:r>
            <a:r>
              <a:rPr lang="en-US" sz="1200" dirty="0" err="1">
                <a:solidFill>
                  <a:srgbClr val="9CDCFE"/>
                </a:solidFill>
                <a:latin typeface="Menlo" panose="020B0609030804020204" pitchFamily="49" charset="0"/>
              </a:rPr>
              <a:t>AWSTemplateFormatVersion</a:t>
            </a:r>
            <a:r>
              <a:rPr lang="en-US" sz="1200" dirty="0">
                <a:solidFill>
                  <a:srgbClr val="9CDCFE"/>
                </a:solidFill>
                <a:latin typeface="Menlo" panose="020B0609030804020204" pitchFamily="49" charset="0"/>
              </a:rPr>
              <a:t>"</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"version date"</a:t>
            </a:r>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"Description"</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"JSON string"</a:t>
            </a:r>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"Metadata"</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template</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metadata</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"Parameters"</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set</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of</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parameters</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"Mappings"</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set</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of</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mappings</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"Conditions"</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set</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of</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conditions</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"Transform"</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set</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of</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transforms</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"Resources"</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set</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of</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resources</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"Outputs"</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set</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of</a:t>
            </a:r>
            <a:r>
              <a:rPr lang="en-US" sz="1200" dirty="0">
                <a:solidFill>
                  <a:srgbClr val="D4D4D4"/>
                </a:solidFill>
                <a:latin typeface="Menlo" panose="020B0609030804020204" pitchFamily="49" charset="0"/>
              </a:rPr>
              <a:t> </a:t>
            </a:r>
            <a:r>
              <a:rPr lang="en-US" sz="1200" dirty="0">
                <a:solidFill>
                  <a:srgbClr val="F44747"/>
                </a:solidFill>
                <a:latin typeface="Menlo" panose="020B0609030804020204" pitchFamily="49" charset="0"/>
              </a:rPr>
              <a:t>outputs</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a:t>
            </a:r>
          </a:p>
        </p:txBody>
      </p:sp>
      <p:sp>
        <p:nvSpPr>
          <p:cNvPr id="8" name="Shape 285">
            <a:extLst>
              <a:ext uri="{FF2B5EF4-FFF2-40B4-BE49-F238E27FC236}">
                <a16:creationId xmlns:a16="http://schemas.microsoft.com/office/drawing/2014/main" id="{2784BB34-E01A-4E53-88A3-B438FA0D0B32}"/>
              </a:ext>
            </a:extLst>
          </p:cNvPr>
          <p:cNvSpPr/>
          <p:nvPr/>
        </p:nvSpPr>
        <p:spPr>
          <a:xfrm>
            <a:off x="957942" y="1993295"/>
            <a:ext cx="5754915" cy="233910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456058">
              <a:defRPr>
                <a:solidFill>
                  <a:srgbClr val="FFFFFF"/>
                </a:solidFill>
                <a:latin typeface="Helvetica Neue Light"/>
                <a:ea typeface="Helvetica Neue Light"/>
                <a:cs typeface="Helvetica Neue Light"/>
                <a:sym typeface="Helvetica Neue Light"/>
              </a:defRPr>
            </a:lvl1pPr>
          </a:lstStyle>
          <a:p>
            <a:pPr marL="457200" lvl="0" indent="-457200">
              <a:spcBef>
                <a:spcPts val="1200"/>
              </a:spcBef>
              <a:buClr>
                <a:schemeClr val="accent1"/>
              </a:buClr>
              <a:buFont typeface="Wingdings" panose="05000000000000000000" pitchFamily="2" charset="2"/>
              <a:buChar char="Ø"/>
              <a:defRPr>
                <a:solidFill>
                  <a:srgbClr val="000000"/>
                </a:solidFill>
              </a:defRPr>
            </a:pPr>
            <a:r>
              <a:rPr lang="en-US" sz="2200" dirty="0">
                <a:solidFill>
                  <a:schemeClr val="tx1"/>
                </a:solidFill>
                <a:latin typeface="+mn-lt"/>
              </a:rPr>
              <a:t>U</a:t>
            </a:r>
            <a:r>
              <a:rPr sz="2200" dirty="0">
                <a:solidFill>
                  <a:schemeClr val="tx1"/>
                </a:solidFill>
                <a:latin typeface="+mn-lt"/>
              </a:rPr>
              <a:t>s</a:t>
            </a:r>
            <a:r>
              <a:rPr lang="en-US" sz="2200" dirty="0">
                <a:solidFill>
                  <a:schemeClr val="tx1"/>
                </a:solidFill>
                <a:latin typeface="+mn-lt"/>
              </a:rPr>
              <a:t>e</a:t>
            </a:r>
            <a:r>
              <a:rPr sz="2200" dirty="0">
                <a:solidFill>
                  <a:schemeClr val="tx1"/>
                </a:solidFill>
                <a:latin typeface="+mn-lt"/>
              </a:rPr>
              <a:t> template</a:t>
            </a:r>
            <a:r>
              <a:rPr lang="en-US" sz="2200" dirty="0">
                <a:solidFill>
                  <a:schemeClr val="tx1"/>
                </a:solidFill>
                <a:latin typeface="+mn-lt"/>
              </a:rPr>
              <a:t>s</a:t>
            </a:r>
            <a:r>
              <a:rPr sz="2200" dirty="0">
                <a:solidFill>
                  <a:schemeClr val="tx1"/>
                </a:solidFill>
                <a:latin typeface="+mn-lt"/>
              </a:rPr>
              <a:t> to create and manage stack</a:t>
            </a:r>
            <a:r>
              <a:rPr lang="en-US" sz="2200" dirty="0">
                <a:solidFill>
                  <a:schemeClr val="tx1"/>
                </a:solidFill>
                <a:latin typeface="+mn-lt"/>
              </a:rPr>
              <a:t>s</a:t>
            </a:r>
          </a:p>
          <a:p>
            <a:pPr marL="457200" lvl="0" indent="-457200">
              <a:spcBef>
                <a:spcPts val="1200"/>
              </a:spcBef>
              <a:buClr>
                <a:schemeClr val="accent1"/>
              </a:buClr>
              <a:buFont typeface="Wingdings" panose="05000000000000000000" pitchFamily="2" charset="2"/>
              <a:buChar char="Ø"/>
              <a:defRPr>
                <a:solidFill>
                  <a:srgbClr val="000000"/>
                </a:solidFill>
              </a:defRPr>
            </a:pPr>
            <a:r>
              <a:rPr lang="en-US" sz="2200" dirty="0">
                <a:solidFill>
                  <a:schemeClr val="tx1"/>
                </a:solidFill>
                <a:latin typeface="+mn-lt"/>
              </a:rPr>
              <a:t>JSON or YAML-formatted text files that describe your AWS infrastructure</a:t>
            </a:r>
          </a:p>
          <a:p>
            <a:pPr marL="457200" lvl="0" indent="-457200">
              <a:spcBef>
                <a:spcPts val="1200"/>
              </a:spcBef>
              <a:buClr>
                <a:schemeClr val="accent1"/>
              </a:buClr>
              <a:buFont typeface="Wingdings" panose="05000000000000000000" pitchFamily="2" charset="2"/>
              <a:buChar char="Ø"/>
              <a:defRPr>
                <a:solidFill>
                  <a:srgbClr val="000000"/>
                </a:solidFill>
              </a:defRPr>
            </a:pPr>
            <a:r>
              <a:rPr lang="en-US" sz="2200" dirty="0">
                <a:solidFill>
                  <a:schemeClr val="tx1"/>
                </a:solidFill>
                <a:latin typeface="+mn-lt"/>
              </a:rPr>
              <a:t>AWS CloudFormation JSON template structure and sections</a:t>
            </a:r>
            <a:endParaRPr sz="2200" dirty="0">
              <a:solidFill>
                <a:schemeClr val="tx1"/>
              </a:solidFill>
              <a:latin typeface="+mn-lt"/>
            </a:endParaRPr>
          </a:p>
        </p:txBody>
      </p:sp>
    </p:spTree>
    <p:extLst>
      <p:ext uri="{BB962C8B-B14F-4D97-AF65-F5344CB8AC3E}">
        <p14:creationId xmlns:p14="http://schemas.microsoft.com/office/powerpoint/2010/main" val="104868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BA4CF-36BF-41E0-8064-050F9EC9C888}"/>
              </a:ext>
            </a:extLst>
          </p:cNvPr>
          <p:cNvSpPr>
            <a:spLocks noGrp="1"/>
          </p:cNvSpPr>
          <p:nvPr>
            <p:ph type="title"/>
          </p:nvPr>
        </p:nvSpPr>
        <p:spPr>
          <a:xfrm>
            <a:off x="618097" y="196593"/>
            <a:ext cx="4685633" cy="646331"/>
          </a:xfrm>
        </p:spPr>
        <p:txBody>
          <a:bodyPr/>
          <a:lstStyle/>
          <a:p>
            <a:r>
              <a:rPr lang="en-US" sz="4000" dirty="0">
                <a:solidFill>
                  <a:srgbClr val="FFFFFF"/>
                </a:solidFill>
                <a:ea typeface="Amazon Ember Display" panose="020F0603020204020204" pitchFamily="34" charset="0"/>
                <a:cs typeface="Amazon Ember Display" panose="020F0603020204020204" pitchFamily="34" charset="0"/>
              </a:rPr>
              <a:t>Template Anatomy</a:t>
            </a:r>
            <a:endParaRPr lang="en-US" sz="4000" dirty="0">
              <a:ea typeface="Amazon Ember Display" panose="020F0603020204020204" pitchFamily="34" charset="0"/>
              <a:cs typeface="Amazon Ember Display" panose="020F0603020204020204" pitchFamily="34" charset="0"/>
            </a:endParaRPr>
          </a:p>
        </p:txBody>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2"/>
          </p:nvPr>
        </p:nvSpPr>
        <p:spPr/>
        <p:txBody>
          <a:bodyPr/>
          <a:lstStyle/>
          <a:p>
            <a:fld id="{EB4B8DE2-A4E8-46E4-8BBF-D75455EFF32C}" type="slidenum">
              <a:rPr lang="en-US" smtClean="0"/>
              <a:pPr/>
              <a:t>11</a:t>
            </a:fld>
            <a:endParaRPr lang="en-US"/>
          </a:p>
        </p:txBody>
      </p:sp>
      <p:sp>
        <p:nvSpPr>
          <p:cNvPr id="8" name="Content Placeholder 3">
            <a:extLst>
              <a:ext uri="{FF2B5EF4-FFF2-40B4-BE49-F238E27FC236}">
                <a16:creationId xmlns:a16="http://schemas.microsoft.com/office/drawing/2014/main" id="{2BF31884-CC00-4650-9F76-5114DA1EE52D}"/>
              </a:ext>
            </a:extLst>
          </p:cNvPr>
          <p:cNvSpPr>
            <a:spLocks noGrp="1"/>
          </p:cNvSpPr>
          <p:nvPr>
            <p:ph sz="half" idx="1"/>
          </p:nvPr>
        </p:nvSpPr>
        <p:spPr>
          <a:xfrm>
            <a:off x="1891200" y="1780856"/>
            <a:ext cx="3711439" cy="3296287"/>
          </a:xfrm>
        </p:spPr>
        <p:txBody>
          <a:bodyPr/>
          <a:lstStyle/>
          <a:p>
            <a:pPr marL="548640" indent="-548640" defTabSz="1097280">
              <a:spcBef>
                <a:spcPts val="0"/>
              </a:spcBef>
              <a:buFont typeface="Arial" panose="020B0604020202020204" pitchFamily="34" charset="0"/>
              <a:buChar char="•"/>
            </a:pPr>
            <a:r>
              <a:rPr lang="en-US" sz="2400" dirty="0">
                <a:solidFill>
                  <a:srgbClr val="F6A033"/>
                </a:solidFill>
                <a:ea typeface="Verdana" charset="0"/>
                <a:cs typeface="Verdana" charset="0"/>
              </a:rPr>
              <a:t>Format version</a:t>
            </a:r>
          </a:p>
          <a:p>
            <a:pPr marL="548640" indent="-548640" defTabSz="1097280">
              <a:spcBef>
                <a:spcPts val="0"/>
              </a:spcBef>
              <a:buFont typeface="Arial" panose="020B0604020202020204" pitchFamily="34" charset="0"/>
              <a:buChar char="•"/>
            </a:pPr>
            <a:r>
              <a:rPr lang="en-US" sz="2400" i="1" dirty="0">
                <a:solidFill>
                  <a:schemeClr val="tx1"/>
                </a:solidFill>
                <a:ea typeface="Verdana" charset="0"/>
                <a:cs typeface="Verdana" charset="0"/>
              </a:rPr>
              <a:t>Transform </a:t>
            </a:r>
          </a:p>
          <a:p>
            <a:pPr marL="548640" indent="-548640" defTabSz="1097280">
              <a:spcBef>
                <a:spcPts val="0"/>
              </a:spcBef>
              <a:buFont typeface="Arial" panose="020B0604020202020204" pitchFamily="34" charset="0"/>
              <a:buChar char="•"/>
            </a:pPr>
            <a:r>
              <a:rPr lang="en-US" sz="2400" dirty="0">
                <a:solidFill>
                  <a:srgbClr val="F6A033"/>
                </a:solidFill>
                <a:ea typeface="Verdana" charset="0"/>
                <a:cs typeface="Verdana" charset="0"/>
              </a:rPr>
              <a:t>Description</a:t>
            </a:r>
          </a:p>
          <a:p>
            <a:pPr marL="548640" indent="-548640" defTabSz="1097280">
              <a:spcBef>
                <a:spcPts val="0"/>
              </a:spcBef>
              <a:buFont typeface="Arial" panose="020B0604020202020204" pitchFamily="34" charset="0"/>
              <a:buChar char="•"/>
            </a:pPr>
            <a:r>
              <a:rPr lang="en-US" sz="2400" dirty="0">
                <a:solidFill>
                  <a:schemeClr val="tx1"/>
                </a:solidFill>
                <a:ea typeface="Verdana" charset="0"/>
                <a:cs typeface="Verdana" charset="0"/>
              </a:rPr>
              <a:t>Metadata</a:t>
            </a:r>
          </a:p>
          <a:p>
            <a:pPr marL="548640" indent="-548640" defTabSz="1097280">
              <a:spcBef>
                <a:spcPts val="0"/>
              </a:spcBef>
              <a:buFont typeface="Arial" panose="020B0604020202020204" pitchFamily="34" charset="0"/>
              <a:buChar char="•"/>
            </a:pPr>
            <a:r>
              <a:rPr lang="en-US" sz="2400" dirty="0">
                <a:solidFill>
                  <a:srgbClr val="F6A033"/>
                </a:solidFill>
                <a:ea typeface="Verdana" charset="0"/>
                <a:cs typeface="Verdana" charset="0"/>
              </a:rPr>
              <a:t>Parameters</a:t>
            </a:r>
          </a:p>
          <a:p>
            <a:endParaRPr lang="en-US" dirty="0"/>
          </a:p>
        </p:txBody>
      </p:sp>
      <p:sp>
        <p:nvSpPr>
          <p:cNvPr id="10" name="Content Placeholder 3">
            <a:extLst>
              <a:ext uri="{FF2B5EF4-FFF2-40B4-BE49-F238E27FC236}">
                <a16:creationId xmlns:a16="http://schemas.microsoft.com/office/drawing/2014/main" id="{D3959970-4926-4782-BF16-C1092D5D5013}"/>
              </a:ext>
            </a:extLst>
          </p:cNvPr>
          <p:cNvSpPr txBox="1">
            <a:spLocks/>
          </p:cNvSpPr>
          <p:nvPr/>
        </p:nvSpPr>
        <p:spPr>
          <a:xfrm>
            <a:off x="6583096" y="1767437"/>
            <a:ext cx="3711439" cy="2733056"/>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1"/>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1"/>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1"/>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8640" indent="-548640" defTabSz="1097280">
              <a:buFont typeface="Arial" panose="020B0604020202020204" pitchFamily="34" charset="0"/>
              <a:buChar char="•"/>
            </a:pPr>
            <a:r>
              <a:rPr lang="en-US" sz="2400" dirty="0">
                <a:ea typeface="Verdana" charset="0"/>
                <a:cs typeface="Verdana" charset="0"/>
              </a:rPr>
              <a:t>Mappings</a:t>
            </a:r>
          </a:p>
          <a:p>
            <a:pPr marL="548640" indent="-548640" defTabSz="1097280">
              <a:buFont typeface="Arial" panose="020B0604020202020204" pitchFamily="34" charset="0"/>
              <a:buChar char="•"/>
            </a:pPr>
            <a:r>
              <a:rPr lang="en-US" sz="2400" dirty="0">
                <a:solidFill>
                  <a:srgbClr val="F6A033"/>
                </a:solidFill>
                <a:ea typeface="Verdana" charset="0"/>
                <a:cs typeface="Verdana" charset="0"/>
              </a:rPr>
              <a:t>Conditions</a:t>
            </a:r>
          </a:p>
          <a:p>
            <a:pPr marL="548640" indent="-548640" defTabSz="1097280">
              <a:buFont typeface="Arial" panose="020B0604020202020204" pitchFamily="34" charset="0"/>
              <a:buChar char="•"/>
            </a:pPr>
            <a:r>
              <a:rPr lang="en-US" sz="2400" dirty="0">
                <a:ea typeface="Verdana" charset="0"/>
                <a:cs typeface="Verdana" charset="0"/>
              </a:rPr>
              <a:t>Resources* (required)    </a:t>
            </a:r>
          </a:p>
          <a:p>
            <a:pPr marL="548640" indent="-548640" defTabSz="1097280">
              <a:buFont typeface="Arial" panose="020B0604020202020204" pitchFamily="34" charset="0"/>
              <a:buChar char="•"/>
            </a:pPr>
            <a:r>
              <a:rPr lang="en-US" sz="2400" dirty="0">
                <a:solidFill>
                  <a:srgbClr val="F6A033"/>
                </a:solidFill>
                <a:ea typeface="Verdana" charset="0"/>
                <a:cs typeface="Verdana" charset="0"/>
              </a:rPr>
              <a:t>Outputs</a:t>
            </a:r>
          </a:p>
          <a:p>
            <a:endParaRPr lang="en-US" dirty="0"/>
          </a:p>
        </p:txBody>
      </p:sp>
      <p:sp>
        <p:nvSpPr>
          <p:cNvPr id="11" name="TextBox 10">
            <a:extLst>
              <a:ext uri="{FF2B5EF4-FFF2-40B4-BE49-F238E27FC236}">
                <a16:creationId xmlns:a16="http://schemas.microsoft.com/office/drawing/2014/main" id="{1C52DCE1-53B7-4940-9E71-9AAE01FA923F}"/>
              </a:ext>
            </a:extLst>
          </p:cNvPr>
          <p:cNvSpPr txBox="1"/>
          <p:nvPr/>
        </p:nvSpPr>
        <p:spPr>
          <a:xfrm>
            <a:off x="805561" y="5053364"/>
            <a:ext cx="10828739" cy="683264"/>
          </a:xfrm>
          <a:prstGeom prst="rect">
            <a:avLst/>
          </a:prstGeom>
          <a:noFill/>
        </p:spPr>
        <p:txBody>
          <a:bodyPr wrap="square" rtlCol="0">
            <a:spAutoFit/>
          </a:bodyPr>
          <a:lstStyle/>
          <a:p>
            <a:r>
              <a:rPr lang="en-US" sz="1920" dirty="0"/>
              <a:t>Reference:</a:t>
            </a:r>
            <a:r>
              <a:rPr lang="en-US" sz="1920" dirty="0">
                <a:solidFill>
                  <a:schemeClr val="accent6">
                    <a:lumMod val="40000"/>
                    <a:lumOff val="60000"/>
                  </a:schemeClr>
                </a:solidFill>
              </a:rPr>
              <a:t> </a:t>
            </a:r>
            <a:r>
              <a:rPr lang="en-US" sz="1920" dirty="0">
                <a:solidFill>
                  <a:schemeClr val="accent1"/>
                </a:solidFill>
                <a:hlinkClick r:id="rId3">
                  <a:extLst>
                    <a:ext uri="{A12FA001-AC4F-418D-AE19-62706E023703}">
                      <ahyp:hlinkClr xmlns:ahyp="http://schemas.microsoft.com/office/drawing/2018/hyperlinkcolor" val="tx"/>
                    </a:ext>
                  </a:extLst>
                </a:hlinkClick>
              </a:rPr>
              <a:t>http://docs.aws.amazon.com/AWSCloudFormation/latest/UserGuide/crpg-ref.html</a:t>
            </a:r>
            <a:r>
              <a:rPr lang="en-US" sz="1920" dirty="0">
                <a:solidFill>
                  <a:schemeClr val="accent1"/>
                </a:solidFill>
              </a:rPr>
              <a:t> </a:t>
            </a:r>
          </a:p>
          <a:p>
            <a:endParaRPr lang="en-US" sz="1920" dirty="0">
              <a:solidFill>
                <a:schemeClr val="accent6">
                  <a:lumMod val="40000"/>
                  <a:lumOff val="60000"/>
                </a:schemeClr>
              </a:solidFill>
            </a:endParaRPr>
          </a:p>
        </p:txBody>
      </p:sp>
    </p:spTree>
    <p:extLst>
      <p:ext uri="{BB962C8B-B14F-4D97-AF65-F5344CB8AC3E}">
        <p14:creationId xmlns:p14="http://schemas.microsoft.com/office/powerpoint/2010/main" val="152711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39694" y="239217"/>
            <a:ext cx="10420192" cy="803735"/>
          </a:xfrm>
        </p:spPr>
        <p:txBody>
          <a:bodyPr/>
          <a:lstStyle/>
          <a:p>
            <a:r>
              <a:rPr lang="en-US" sz="4000" dirty="0">
                <a:solidFill>
                  <a:srgbClr val="FFFFFF"/>
                </a:solidFill>
              </a:rPr>
              <a:t>Template Anatomy – Resources (required)</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12</a:t>
            </a:fld>
            <a:endParaRPr lang="en-US"/>
          </a:p>
        </p:txBody>
      </p:sp>
      <p:sp>
        <p:nvSpPr>
          <p:cNvPr id="8" name="Shape 285">
            <a:extLst>
              <a:ext uri="{FF2B5EF4-FFF2-40B4-BE49-F238E27FC236}">
                <a16:creationId xmlns:a16="http://schemas.microsoft.com/office/drawing/2014/main" id="{2784BB34-E01A-4E53-88A3-B438FA0D0B32}"/>
              </a:ext>
            </a:extLst>
          </p:cNvPr>
          <p:cNvSpPr/>
          <p:nvPr/>
        </p:nvSpPr>
        <p:spPr>
          <a:xfrm>
            <a:off x="737314" y="2023934"/>
            <a:ext cx="6687438" cy="281012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456058">
              <a:defRPr>
                <a:solidFill>
                  <a:srgbClr val="FFFFFF"/>
                </a:solidFill>
                <a:latin typeface="Helvetica Neue Light"/>
                <a:ea typeface="Helvetica Neue Light"/>
                <a:cs typeface="Helvetica Neue Light"/>
                <a:sym typeface="Helvetica Neue Light"/>
              </a:defRPr>
            </a:lvl1pPr>
          </a:lstStyle>
          <a:p>
            <a:pPr marL="342900" indent="-342900" defTabSz="1097280">
              <a:lnSpc>
                <a:spcPts val="4480"/>
              </a:lnSpc>
              <a:spcBef>
                <a:spcPts val="0"/>
              </a:spcBef>
              <a:buClr>
                <a:schemeClr val="accent1"/>
              </a:buClr>
              <a:buFont typeface="Wingdings" panose="05000000000000000000" pitchFamily="2" charset="2"/>
              <a:buChar char="Ø"/>
            </a:pPr>
            <a:r>
              <a:rPr lang="en-US" sz="2000" dirty="0">
                <a:solidFill>
                  <a:schemeClr val="tx1"/>
                </a:solidFill>
                <a:latin typeface="+mn-lt"/>
                <a:ea typeface="Verdana" charset="0"/>
                <a:cs typeface="Verdana" charset="0"/>
              </a:rPr>
              <a:t>Only section that is </a:t>
            </a:r>
            <a:r>
              <a:rPr lang="en-US" sz="2000" b="1" dirty="0">
                <a:solidFill>
                  <a:schemeClr val="tx1"/>
                </a:solidFill>
                <a:latin typeface="+mn-lt"/>
                <a:ea typeface="Verdana" charset="0"/>
                <a:cs typeface="Verdana" charset="0"/>
              </a:rPr>
              <a:t>not optional</a:t>
            </a:r>
            <a:endParaRPr lang="en-US" sz="2000" dirty="0">
              <a:solidFill>
                <a:schemeClr val="tx1"/>
              </a:solidFill>
              <a:latin typeface="+mn-lt"/>
              <a:ea typeface="Verdana" charset="0"/>
              <a:cs typeface="Verdana" charset="0"/>
            </a:endParaRPr>
          </a:p>
          <a:p>
            <a:pPr marL="342900" indent="-342900" defTabSz="1097280">
              <a:lnSpc>
                <a:spcPts val="4480"/>
              </a:lnSpc>
              <a:spcBef>
                <a:spcPts val="0"/>
              </a:spcBef>
              <a:buClr>
                <a:schemeClr val="accent1"/>
              </a:buClr>
              <a:buFont typeface="Wingdings" panose="05000000000000000000" pitchFamily="2" charset="2"/>
              <a:buChar char="Ø"/>
            </a:pPr>
            <a:r>
              <a:rPr lang="en-US" sz="2000" dirty="0">
                <a:solidFill>
                  <a:schemeClr val="tx1"/>
                </a:solidFill>
                <a:latin typeface="+mn-lt"/>
                <a:ea typeface="Verdana" charset="0"/>
                <a:cs typeface="Verdana" charset="0"/>
              </a:rPr>
              <a:t>Define AWS resources to create/update</a:t>
            </a:r>
          </a:p>
          <a:p>
            <a:pPr marL="342900" indent="-342900" defTabSz="1097280">
              <a:lnSpc>
                <a:spcPts val="4480"/>
              </a:lnSpc>
              <a:spcBef>
                <a:spcPts val="0"/>
              </a:spcBef>
              <a:buClr>
                <a:schemeClr val="accent1"/>
              </a:buClr>
              <a:buFont typeface="Wingdings" panose="05000000000000000000" pitchFamily="2" charset="2"/>
              <a:buChar char="Ø"/>
            </a:pPr>
            <a:r>
              <a:rPr lang="en-US" sz="2000" dirty="0">
                <a:solidFill>
                  <a:schemeClr val="tx1"/>
                </a:solidFill>
                <a:latin typeface="+mn-lt"/>
                <a:ea typeface="Verdana" charset="0"/>
                <a:cs typeface="Verdana" charset="0"/>
              </a:rPr>
              <a:t>Supports 459 resource types (and growing)</a:t>
            </a:r>
          </a:p>
          <a:p>
            <a:pPr marL="342900" indent="-342900" defTabSz="1097280">
              <a:lnSpc>
                <a:spcPts val="4480"/>
              </a:lnSpc>
              <a:spcBef>
                <a:spcPts val="0"/>
              </a:spcBef>
              <a:buClr>
                <a:schemeClr val="accent1"/>
              </a:buClr>
              <a:buFont typeface="Wingdings" panose="05000000000000000000" pitchFamily="2" charset="2"/>
              <a:buChar char="Ø"/>
            </a:pPr>
            <a:r>
              <a:rPr lang="en-US" sz="2000" dirty="0">
                <a:solidFill>
                  <a:schemeClr val="tx1"/>
                </a:solidFill>
                <a:latin typeface="+mn-lt"/>
                <a:ea typeface="Verdana" charset="0"/>
                <a:cs typeface="Verdana" charset="0"/>
              </a:rPr>
              <a:t>Refer to the </a:t>
            </a:r>
            <a:r>
              <a:rPr lang="en-US" sz="2000" dirty="0">
                <a:solidFill>
                  <a:schemeClr val="tx1"/>
                </a:solidFill>
                <a:latin typeface="+mn-lt"/>
                <a:ea typeface="Verdana" charset="0"/>
                <a:cs typeface="Verdana" charset="0"/>
                <a:hlinkClick r:id="rId3">
                  <a:extLst>
                    <a:ext uri="{A12FA001-AC4F-418D-AE19-62706E023703}">
                      <ahyp:hlinkClr xmlns:ahyp="http://schemas.microsoft.com/office/drawing/2018/hyperlinkcolor" val="tx"/>
                    </a:ext>
                  </a:extLst>
                </a:hlinkClick>
              </a:rPr>
              <a:t>CloudFormation User Guide</a:t>
            </a:r>
            <a:r>
              <a:rPr lang="en-US" sz="2000" dirty="0">
                <a:solidFill>
                  <a:schemeClr val="tx1"/>
                </a:solidFill>
                <a:latin typeface="+mn-lt"/>
                <a:ea typeface="Verdana" charset="0"/>
                <a:cs typeface="Verdana" charset="0"/>
              </a:rPr>
              <a:t> for updated list</a:t>
            </a:r>
            <a:endParaRPr sz="2200" dirty="0">
              <a:solidFill>
                <a:schemeClr val="tx1"/>
              </a:solidFill>
              <a:latin typeface="+mn-lt"/>
            </a:endParaRPr>
          </a:p>
        </p:txBody>
      </p:sp>
      <p:sp>
        <p:nvSpPr>
          <p:cNvPr id="6" name="Rectangle 5">
            <a:extLst>
              <a:ext uri="{FF2B5EF4-FFF2-40B4-BE49-F238E27FC236}">
                <a16:creationId xmlns:a16="http://schemas.microsoft.com/office/drawing/2014/main" id="{E4C170F1-989A-4B1F-903E-83BD4B807809}"/>
              </a:ext>
            </a:extLst>
          </p:cNvPr>
          <p:cNvSpPr/>
          <p:nvPr/>
        </p:nvSpPr>
        <p:spPr>
          <a:xfrm>
            <a:off x="7498018" y="1290733"/>
            <a:ext cx="4054288" cy="4524315"/>
          </a:xfrm>
          <a:prstGeom prst="rect">
            <a:avLst/>
          </a:prstGeom>
          <a:ln>
            <a:solidFill>
              <a:schemeClr val="accent1"/>
            </a:solidFill>
          </a:ln>
        </p:spPr>
        <p:txBody>
          <a:bodyPr wrap="square">
            <a:spAutoFit/>
          </a:bodyPr>
          <a:lstStyle/>
          <a:p>
            <a:r>
              <a:rPr lang="en-US" sz="1600" dirty="0">
                <a:solidFill>
                  <a:srgbClr val="569CD6"/>
                </a:solidFill>
                <a:latin typeface="Menlo" panose="020B0609030804020204" pitchFamily="49" charset="0"/>
              </a:rPr>
              <a:t>Resources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EC2Instance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Type</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AWS::EC2::Instance</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Properties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InstanceType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Ref</a:t>
            </a:r>
            <a:r>
              <a:rPr lang="en-US" sz="1600" dirty="0">
                <a:solidFill>
                  <a:srgbClr val="D4D4D4"/>
                </a:solidFill>
                <a:latin typeface="Menlo" panose="020B0609030804020204" pitchFamily="49" charset="0"/>
              </a:rPr>
              <a:t>: </a:t>
            </a:r>
            <a:r>
              <a:rPr lang="en-US" sz="1600" dirty="0" err="1">
                <a:solidFill>
                  <a:srgbClr val="CE9178"/>
                </a:solidFill>
                <a:latin typeface="Menlo" panose="020B0609030804020204" pitchFamily="49" charset="0"/>
              </a:rPr>
              <a:t>InstanceType</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SecurityGroups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 </a:t>
            </a:r>
            <a:r>
              <a:rPr lang="en-US" sz="1600" dirty="0">
                <a:solidFill>
                  <a:srgbClr val="569CD6"/>
                </a:solidFill>
                <a:latin typeface="Menlo" panose="020B0609030804020204" pitchFamily="49" charset="0"/>
              </a:rPr>
              <a:t>Ref</a:t>
            </a:r>
            <a:r>
              <a:rPr lang="en-US" sz="1600" dirty="0">
                <a:solidFill>
                  <a:srgbClr val="D4D4D4"/>
                </a:solidFill>
                <a:latin typeface="Menlo" panose="020B0609030804020204" pitchFamily="49" charset="0"/>
              </a:rPr>
              <a:t>: </a:t>
            </a:r>
            <a:r>
              <a:rPr lang="en-US" sz="1600" dirty="0" err="1">
                <a:solidFill>
                  <a:srgbClr val="CE9178"/>
                </a:solidFill>
                <a:latin typeface="Menlo" panose="020B0609030804020204" pitchFamily="49" charset="0"/>
              </a:rPr>
              <a:t>InstanceSecurityGroup</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KeyName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Ref</a:t>
            </a:r>
            <a:r>
              <a:rPr lang="en-US" sz="1600" dirty="0">
                <a:solidFill>
                  <a:srgbClr val="D4D4D4"/>
                </a:solidFill>
                <a:latin typeface="Menlo" panose="020B0609030804020204" pitchFamily="49" charset="0"/>
              </a:rPr>
              <a:t>: </a:t>
            </a:r>
            <a:r>
              <a:rPr lang="en-US" sz="1600" dirty="0" err="1">
                <a:solidFill>
                  <a:srgbClr val="CE9178"/>
                </a:solidFill>
                <a:latin typeface="Menlo" panose="020B0609030804020204" pitchFamily="49" charset="0"/>
              </a:rPr>
              <a:t>KeyName</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ImageId</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Fn</a:t>
            </a:r>
            <a:r>
              <a:rPr lang="en-US" sz="1600" dirty="0">
                <a:solidFill>
                  <a:srgbClr val="569CD6"/>
                </a:solidFill>
                <a:latin typeface="Menlo" panose="020B0609030804020204" pitchFamily="49" charset="0"/>
              </a:rPr>
              <a:t>::</a:t>
            </a:r>
            <a:r>
              <a:rPr lang="en-US" sz="1600" dirty="0" err="1">
                <a:solidFill>
                  <a:srgbClr val="569CD6"/>
                </a:solidFill>
                <a:latin typeface="Menlo" panose="020B0609030804020204" pitchFamily="49" charset="0"/>
              </a:rPr>
              <a:t>FindInMap</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 </a:t>
            </a:r>
            <a:r>
              <a:rPr lang="en-US" sz="1600" dirty="0">
                <a:solidFill>
                  <a:srgbClr val="CE9178"/>
                </a:solidFill>
                <a:latin typeface="Menlo" panose="020B0609030804020204" pitchFamily="49" charset="0"/>
              </a:rPr>
              <a:t>AWSRegionArch2AMI</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 </a:t>
            </a:r>
            <a:r>
              <a:rPr lang="en-US" sz="1600" dirty="0">
                <a:solidFill>
                  <a:srgbClr val="569CD6"/>
                </a:solidFill>
                <a:latin typeface="Menlo" panose="020B0609030804020204" pitchFamily="49" charset="0"/>
              </a:rPr>
              <a:t>Ref</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AWS::Region</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 </a:t>
            </a:r>
            <a:r>
              <a:rPr lang="en-US" sz="1600" dirty="0" err="1">
                <a:solidFill>
                  <a:srgbClr val="569CD6"/>
                </a:solidFill>
                <a:latin typeface="Menlo" panose="020B0609030804020204" pitchFamily="49" charset="0"/>
              </a:rPr>
              <a:t>Fn</a:t>
            </a:r>
            <a:r>
              <a:rPr lang="en-US" sz="1600" dirty="0">
                <a:solidFill>
                  <a:srgbClr val="569CD6"/>
                </a:solidFill>
                <a:latin typeface="Menlo" panose="020B0609030804020204" pitchFamily="49" charset="0"/>
              </a:rPr>
              <a:t>::</a:t>
            </a:r>
            <a:r>
              <a:rPr lang="en-US" sz="1600" dirty="0" err="1">
                <a:solidFill>
                  <a:srgbClr val="569CD6"/>
                </a:solidFill>
                <a:latin typeface="Menlo" panose="020B0609030804020204" pitchFamily="49" charset="0"/>
              </a:rPr>
              <a:t>FindInMap</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 </a:t>
            </a:r>
            <a:r>
              <a:rPr lang="en-US" sz="1600" dirty="0">
                <a:solidFill>
                  <a:srgbClr val="CE9178"/>
                </a:solidFill>
                <a:latin typeface="Menlo" panose="020B0609030804020204" pitchFamily="49" charset="0"/>
              </a:rPr>
              <a:t>AWSInstanceType2Arch</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 </a:t>
            </a:r>
            <a:r>
              <a:rPr lang="en-US" sz="1600" dirty="0">
                <a:solidFill>
                  <a:srgbClr val="569CD6"/>
                </a:solidFill>
                <a:latin typeface="Menlo" panose="020B0609030804020204" pitchFamily="49" charset="0"/>
              </a:rPr>
              <a:t>Ref</a:t>
            </a:r>
            <a:r>
              <a:rPr lang="en-US" sz="1600" dirty="0">
                <a:solidFill>
                  <a:srgbClr val="D4D4D4"/>
                </a:solidFill>
                <a:latin typeface="Menlo" panose="020B0609030804020204" pitchFamily="49" charset="0"/>
              </a:rPr>
              <a:t>: </a:t>
            </a:r>
            <a:r>
              <a:rPr lang="en-US" sz="1600" dirty="0" err="1">
                <a:solidFill>
                  <a:srgbClr val="CE9178"/>
                </a:solidFill>
                <a:latin typeface="Menlo" panose="020B0609030804020204" pitchFamily="49" charset="0"/>
              </a:rPr>
              <a:t>InstanceType</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 </a:t>
            </a:r>
            <a:r>
              <a:rPr lang="en-US" sz="1600" dirty="0">
                <a:solidFill>
                  <a:srgbClr val="CE9178"/>
                </a:solidFill>
                <a:latin typeface="Menlo" panose="020B0609030804020204" pitchFamily="49" charset="0"/>
              </a:rPr>
              <a:t>Arch</a:t>
            </a:r>
            <a:endParaRPr lang="en-US" sz="1600" dirty="0">
              <a:solidFill>
                <a:srgbClr val="D4D4D4"/>
              </a:solidFill>
              <a:latin typeface="Menlo" panose="020B0609030804020204" pitchFamily="49" charset="0"/>
            </a:endParaRPr>
          </a:p>
        </p:txBody>
      </p:sp>
    </p:spTree>
    <p:extLst>
      <p:ext uri="{BB962C8B-B14F-4D97-AF65-F5344CB8AC3E}">
        <p14:creationId xmlns:p14="http://schemas.microsoft.com/office/powerpoint/2010/main" val="162001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BA4CF-36BF-41E0-8064-050F9EC9C888}"/>
              </a:ext>
            </a:extLst>
          </p:cNvPr>
          <p:cNvSpPr>
            <a:spLocks noGrp="1"/>
          </p:cNvSpPr>
          <p:nvPr>
            <p:ph type="title"/>
          </p:nvPr>
        </p:nvSpPr>
        <p:spPr>
          <a:xfrm>
            <a:off x="618121" y="217464"/>
            <a:ext cx="11456499" cy="590931"/>
          </a:xfrm>
        </p:spPr>
        <p:txBody>
          <a:bodyPr/>
          <a:lstStyle/>
          <a:p>
            <a:r>
              <a:rPr lang="en-US" sz="3600" dirty="0">
                <a:solidFill>
                  <a:srgbClr val="FFFFFF"/>
                </a:solidFill>
              </a:rPr>
              <a:t>Template Anatomy – Format Version and Description</a:t>
            </a:r>
            <a:endParaRPr lang="en-US" sz="3600" dirty="0"/>
          </a:p>
        </p:txBody>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2"/>
          </p:nvPr>
        </p:nvSpPr>
        <p:spPr/>
        <p:txBody>
          <a:bodyPr/>
          <a:lstStyle/>
          <a:p>
            <a:fld id="{EB4B8DE2-A4E8-46E4-8BBF-D75455EFF32C}" type="slidenum">
              <a:rPr lang="en-US" smtClean="0"/>
              <a:pPr/>
              <a:t>13</a:t>
            </a:fld>
            <a:endParaRPr lang="en-US"/>
          </a:p>
        </p:txBody>
      </p:sp>
      <p:sp>
        <p:nvSpPr>
          <p:cNvPr id="9" name="Content Placeholder 1">
            <a:extLst>
              <a:ext uri="{FF2B5EF4-FFF2-40B4-BE49-F238E27FC236}">
                <a16:creationId xmlns:a16="http://schemas.microsoft.com/office/drawing/2014/main" id="{7142C64F-A6A5-4039-9025-59E09697C42E}"/>
              </a:ext>
            </a:extLst>
          </p:cNvPr>
          <p:cNvSpPr txBox="1">
            <a:spLocks/>
          </p:cNvSpPr>
          <p:nvPr/>
        </p:nvSpPr>
        <p:spPr>
          <a:xfrm>
            <a:off x="1099457" y="1638063"/>
            <a:ext cx="9801758" cy="200362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1"/>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1"/>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1"/>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1097280">
              <a:buClr>
                <a:schemeClr val="accent1"/>
              </a:buClr>
              <a:buFont typeface="Wingdings" panose="05000000000000000000" pitchFamily="2" charset="2"/>
              <a:buChar char="Ø"/>
            </a:pPr>
            <a:r>
              <a:rPr lang="en-US" sz="2200" dirty="0">
                <a:latin typeface="+mn-lt"/>
                <a:ea typeface="Verdana" charset="0"/>
                <a:cs typeface="Verdana" charset="0"/>
              </a:rPr>
              <a:t>Format version </a:t>
            </a:r>
          </a:p>
          <a:p>
            <a:pPr marL="628650" lvl="1" indent="-342900" defTabSz="1097280">
              <a:buClr>
                <a:schemeClr val="accent1"/>
              </a:buClr>
              <a:buFont typeface="Wingdings" panose="05000000000000000000" pitchFamily="2" charset="2"/>
              <a:buChar char="Ø"/>
            </a:pPr>
            <a:r>
              <a:rPr lang="en-US" sz="2200" dirty="0">
                <a:latin typeface="+mn-lt"/>
                <a:ea typeface="Verdana" charset="0"/>
                <a:cs typeface="Verdana" charset="0"/>
              </a:rPr>
              <a:t>Currently </a:t>
            </a:r>
            <a:r>
              <a:rPr lang="en-US" sz="2200" dirty="0">
                <a:solidFill>
                  <a:schemeClr val="accent1"/>
                </a:solidFill>
                <a:latin typeface="+mn-lt"/>
                <a:ea typeface="Verdana" charset="0"/>
                <a:cs typeface="Verdana" charset="0"/>
              </a:rPr>
              <a:t>only supports 1 value</a:t>
            </a:r>
            <a:r>
              <a:rPr lang="en-US" sz="2200" dirty="0">
                <a:latin typeface="+mn-lt"/>
                <a:ea typeface="Verdana" charset="0"/>
                <a:cs typeface="Verdana" charset="0"/>
              </a:rPr>
              <a:t> “2010-09-09”   </a:t>
            </a:r>
          </a:p>
          <a:p>
            <a:pPr marL="342900" indent="-342900" defTabSz="1097280">
              <a:buClr>
                <a:schemeClr val="accent1"/>
              </a:buClr>
              <a:buFont typeface="Wingdings" panose="05000000000000000000" pitchFamily="2" charset="2"/>
              <a:buChar char="Ø"/>
            </a:pPr>
            <a:r>
              <a:rPr lang="en-US" sz="2200" dirty="0">
                <a:latin typeface="+mn-lt"/>
                <a:ea typeface="Verdana" charset="0"/>
                <a:cs typeface="Verdana" charset="0"/>
              </a:rPr>
              <a:t>Description</a:t>
            </a:r>
          </a:p>
          <a:p>
            <a:pPr marL="628650" lvl="1" indent="-342900" defTabSz="1097280">
              <a:buClr>
                <a:schemeClr val="accent1"/>
              </a:buClr>
              <a:buFont typeface="Wingdings" panose="05000000000000000000" pitchFamily="2" charset="2"/>
              <a:buChar char="Ø"/>
            </a:pPr>
            <a:r>
              <a:rPr lang="en-US" sz="2200" dirty="0">
                <a:latin typeface="+mn-lt"/>
                <a:ea typeface="Verdana" charset="0"/>
                <a:cs typeface="Verdana" charset="0"/>
              </a:rPr>
              <a:t>JSON/YAML string where you provide a </a:t>
            </a:r>
            <a:r>
              <a:rPr lang="en-US" sz="2200" dirty="0">
                <a:solidFill>
                  <a:schemeClr val="accent1"/>
                </a:solidFill>
                <a:latin typeface="+mn-lt"/>
                <a:ea typeface="Verdana" charset="0"/>
                <a:cs typeface="Verdana" charset="0"/>
              </a:rPr>
              <a:t>Description (optional)</a:t>
            </a:r>
          </a:p>
        </p:txBody>
      </p:sp>
      <p:sp>
        <p:nvSpPr>
          <p:cNvPr id="12" name="Rectangle 11">
            <a:extLst>
              <a:ext uri="{FF2B5EF4-FFF2-40B4-BE49-F238E27FC236}">
                <a16:creationId xmlns:a16="http://schemas.microsoft.com/office/drawing/2014/main" id="{A1F4574D-2ABB-4CAE-90A5-2B667FDDA0AB}"/>
              </a:ext>
            </a:extLst>
          </p:cNvPr>
          <p:cNvSpPr/>
          <p:nvPr/>
        </p:nvSpPr>
        <p:spPr>
          <a:xfrm>
            <a:off x="1508173" y="4426985"/>
            <a:ext cx="9240370" cy="1077218"/>
          </a:xfrm>
          <a:prstGeom prst="rect">
            <a:avLst/>
          </a:prstGeom>
          <a:ln>
            <a:solidFill>
              <a:schemeClr val="accent1"/>
            </a:solidFill>
          </a:ln>
        </p:spPr>
        <p:txBody>
          <a:bodyPr wrap="square">
            <a:spAutoFit/>
          </a:bodyPr>
          <a:lstStyle/>
          <a:p>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9CDCFE"/>
                </a:solidFill>
                <a:latin typeface="Menlo" panose="020B0609030804020204" pitchFamily="49" charset="0"/>
              </a:rPr>
              <a:t>"</a:t>
            </a:r>
            <a:r>
              <a:rPr lang="en-US" sz="1600" dirty="0" err="1">
                <a:solidFill>
                  <a:srgbClr val="9CDCFE"/>
                </a:solidFill>
                <a:latin typeface="Menlo" panose="020B0609030804020204" pitchFamily="49" charset="0"/>
              </a:rPr>
              <a:t>AWSTemplateFormatVersion</a:t>
            </a:r>
            <a:r>
              <a:rPr lang="en-US" sz="1600" dirty="0">
                <a:solidFill>
                  <a:srgbClr val="9CDCFE"/>
                </a:solidFill>
                <a:latin typeface="Menlo" panose="020B0609030804020204" pitchFamily="49" charset="0"/>
              </a:rPr>
              <a:t>"</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"version date"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9CDCFE"/>
                </a:solidFill>
                <a:latin typeface="Menlo" panose="020B0609030804020204" pitchFamily="49" charset="0"/>
              </a:rPr>
              <a:t>"Description"</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"JSON string"</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17733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BA4CF-36BF-41E0-8064-050F9EC9C888}"/>
              </a:ext>
            </a:extLst>
          </p:cNvPr>
          <p:cNvSpPr>
            <a:spLocks noGrp="1"/>
          </p:cNvSpPr>
          <p:nvPr>
            <p:ph type="title"/>
          </p:nvPr>
        </p:nvSpPr>
        <p:spPr>
          <a:xfrm>
            <a:off x="662845" y="186733"/>
            <a:ext cx="6795050" cy="590931"/>
          </a:xfrm>
        </p:spPr>
        <p:txBody>
          <a:bodyPr/>
          <a:lstStyle/>
          <a:p>
            <a:r>
              <a:rPr lang="en-US" sz="3600" dirty="0">
                <a:solidFill>
                  <a:srgbClr val="FFFFFF"/>
                </a:solidFill>
              </a:rPr>
              <a:t>Template Anatomy – Metadata</a:t>
            </a:r>
            <a:endParaRPr lang="en-US" sz="3600" dirty="0"/>
          </a:p>
        </p:txBody>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2"/>
          </p:nvPr>
        </p:nvSpPr>
        <p:spPr/>
        <p:txBody>
          <a:bodyPr/>
          <a:lstStyle/>
          <a:p>
            <a:fld id="{EB4B8DE2-A4E8-46E4-8BBF-D75455EFF32C}" type="slidenum">
              <a:rPr lang="en-US" smtClean="0"/>
              <a:pPr/>
              <a:t>14</a:t>
            </a:fld>
            <a:endParaRPr lang="en-US"/>
          </a:p>
        </p:txBody>
      </p:sp>
      <p:sp>
        <p:nvSpPr>
          <p:cNvPr id="9" name="Content Placeholder 1">
            <a:extLst>
              <a:ext uri="{FF2B5EF4-FFF2-40B4-BE49-F238E27FC236}">
                <a16:creationId xmlns:a16="http://schemas.microsoft.com/office/drawing/2014/main" id="{7142C64F-A6A5-4039-9025-59E09697C42E}"/>
              </a:ext>
            </a:extLst>
          </p:cNvPr>
          <p:cNvSpPr txBox="1">
            <a:spLocks/>
          </p:cNvSpPr>
          <p:nvPr/>
        </p:nvSpPr>
        <p:spPr>
          <a:xfrm>
            <a:off x="1168122" y="1301324"/>
            <a:ext cx="9855750" cy="3693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1"/>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1"/>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1"/>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097280"/>
            <a:r>
              <a:rPr lang="en-US" sz="2000" dirty="0">
                <a:ea typeface="Amazon Ember" panose="020B0603020204020204" pitchFamily="34" charset="0"/>
                <a:cs typeface="Amazon Ember" panose="020B0603020204020204" pitchFamily="34" charset="0"/>
              </a:rPr>
              <a:t>Arbitrary JSON/YAML objects that provide additional details about the template</a:t>
            </a:r>
            <a:endParaRPr lang="en-US" sz="2200" dirty="0">
              <a:solidFill>
                <a:schemeClr val="accent1"/>
              </a:solidFill>
              <a:latin typeface="+mn-lt"/>
              <a:ea typeface="Verdana" charset="0"/>
              <a:cs typeface="Verdana" charset="0"/>
            </a:endParaRPr>
          </a:p>
        </p:txBody>
      </p:sp>
      <p:sp>
        <p:nvSpPr>
          <p:cNvPr id="6" name="Rectangle 5">
            <a:extLst>
              <a:ext uri="{FF2B5EF4-FFF2-40B4-BE49-F238E27FC236}">
                <a16:creationId xmlns:a16="http://schemas.microsoft.com/office/drawing/2014/main" id="{3C79CAB4-E56E-4442-B081-07B43A2BB202}"/>
              </a:ext>
            </a:extLst>
          </p:cNvPr>
          <p:cNvSpPr/>
          <p:nvPr/>
        </p:nvSpPr>
        <p:spPr>
          <a:xfrm>
            <a:off x="3500154" y="2167164"/>
            <a:ext cx="5191685" cy="3293209"/>
          </a:xfrm>
          <a:prstGeom prst="rect">
            <a:avLst/>
          </a:prstGeom>
          <a:ln>
            <a:solidFill>
              <a:schemeClr val="accent1"/>
            </a:solidFill>
          </a:ln>
        </p:spPr>
        <p:txBody>
          <a:bodyPr wrap="square">
            <a:spAutoFit/>
          </a:bodyPr>
          <a:lstStyle/>
          <a:p>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9CDCFE"/>
                </a:solidFill>
                <a:latin typeface="Menlo" panose="020B0609030804020204" pitchFamily="49" charset="0"/>
              </a:rPr>
              <a:t>"</a:t>
            </a:r>
            <a:r>
              <a:rPr lang="en-US" sz="1600" dirty="0" err="1">
                <a:solidFill>
                  <a:srgbClr val="9CDCFE"/>
                </a:solidFill>
                <a:latin typeface="Menlo" panose="020B0609030804020204" pitchFamily="49" charset="0"/>
              </a:rPr>
              <a:t>AWSTemplateFormatVersion</a:t>
            </a:r>
            <a:r>
              <a:rPr lang="en-US" sz="1600" dirty="0">
                <a:solidFill>
                  <a:srgbClr val="9CDCFE"/>
                </a:solidFill>
                <a:latin typeface="Menlo" panose="020B0609030804020204" pitchFamily="49" charset="0"/>
              </a:rPr>
              <a:t>"</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"version date"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9CDCFE"/>
                </a:solidFill>
                <a:latin typeface="Menlo" panose="020B0609030804020204" pitchFamily="49" charset="0"/>
              </a:rPr>
              <a:t>"Description"</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"JSON string"</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9CDCFE"/>
                </a:solidFill>
                <a:latin typeface="Menlo" panose="020B0609030804020204" pitchFamily="49" charset="0"/>
              </a:rPr>
              <a:t>"Metadata"</a:t>
            </a:r>
            <a:r>
              <a:rPr lang="en-US" sz="1600" dirty="0">
                <a:solidFill>
                  <a:srgbClr val="D4D4D4"/>
                </a:solidFill>
                <a:latin typeface="Menlo" panose="020B0609030804020204" pitchFamily="49" charset="0"/>
              </a:rPr>
              <a:t>: {</a:t>
            </a:r>
          </a:p>
          <a:p>
            <a:r>
              <a:rPr lang="en-US" sz="1600" dirty="0">
                <a:solidFill>
                  <a:srgbClr val="D4D4D4"/>
                </a:solidFill>
                <a:latin typeface="Menlo" panose="020B0609030804020204" pitchFamily="49" charset="0"/>
              </a:rPr>
              <a:t>        </a:t>
            </a:r>
            <a:r>
              <a:rPr lang="en-US" sz="1600" dirty="0">
                <a:solidFill>
                  <a:srgbClr val="9CDCFE"/>
                </a:solidFill>
                <a:latin typeface="Menlo" panose="020B0609030804020204" pitchFamily="49" charset="0"/>
              </a:rPr>
              <a:t>"Instances"</a:t>
            </a:r>
            <a:r>
              <a:rPr lang="en-US" sz="1600" dirty="0">
                <a:solidFill>
                  <a:srgbClr val="D4D4D4"/>
                </a:solidFill>
                <a:latin typeface="Menlo" panose="020B0609030804020204" pitchFamily="49" charset="0"/>
              </a:rPr>
              <a:t>: {</a:t>
            </a:r>
          </a:p>
          <a:p>
            <a:r>
              <a:rPr lang="en-US" sz="1600" dirty="0">
                <a:solidFill>
                  <a:srgbClr val="D4D4D4"/>
                </a:solidFill>
                <a:latin typeface="Menlo" panose="020B0609030804020204" pitchFamily="49" charset="0"/>
              </a:rPr>
              <a:t>            </a:t>
            </a:r>
            <a:r>
              <a:rPr lang="en-US" sz="1600" dirty="0">
                <a:solidFill>
                  <a:srgbClr val="9CDCFE"/>
                </a:solidFill>
                <a:latin typeface="Menlo" panose="020B0609030804020204" pitchFamily="49" charset="0"/>
              </a:rPr>
              <a:t>"Description"</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"Information about the instances"</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p>
          <a:p>
            <a:r>
              <a:rPr lang="en-US" sz="1600" dirty="0">
                <a:solidFill>
                  <a:srgbClr val="D4D4D4"/>
                </a:solidFill>
                <a:latin typeface="Menlo" panose="020B0609030804020204" pitchFamily="49" charset="0"/>
              </a:rPr>
              <a:t>        </a:t>
            </a:r>
            <a:r>
              <a:rPr lang="en-US" sz="1600" dirty="0">
                <a:solidFill>
                  <a:srgbClr val="9CDCFE"/>
                </a:solidFill>
                <a:latin typeface="Menlo" panose="020B0609030804020204" pitchFamily="49" charset="0"/>
              </a:rPr>
              <a:t>"Databases"</a:t>
            </a:r>
            <a:r>
              <a:rPr lang="en-US" sz="1600" dirty="0">
                <a:solidFill>
                  <a:srgbClr val="D4D4D4"/>
                </a:solidFill>
                <a:latin typeface="Menlo" panose="020B0609030804020204" pitchFamily="49" charset="0"/>
              </a:rPr>
              <a:t>: {</a:t>
            </a:r>
          </a:p>
          <a:p>
            <a:r>
              <a:rPr lang="en-US" sz="1600" dirty="0">
                <a:solidFill>
                  <a:srgbClr val="D4D4D4"/>
                </a:solidFill>
                <a:latin typeface="Menlo" panose="020B0609030804020204" pitchFamily="49" charset="0"/>
              </a:rPr>
              <a:t>            </a:t>
            </a:r>
            <a:r>
              <a:rPr lang="en-US" sz="1600" dirty="0">
                <a:solidFill>
                  <a:srgbClr val="9CDCFE"/>
                </a:solidFill>
                <a:latin typeface="Menlo" panose="020B0609030804020204" pitchFamily="49" charset="0"/>
              </a:rPr>
              <a:t>"Description"</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"Information about the databases"</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p>
          <a:p>
            <a:r>
              <a:rPr lang="en-US" sz="1600" dirty="0">
                <a:solidFill>
                  <a:srgbClr val="D4D4D4"/>
                </a:solidFill>
                <a:latin typeface="Menlo" panose="020B0609030804020204" pitchFamily="49" charset="0"/>
              </a:rPr>
              <a:t>    },</a:t>
            </a:r>
          </a:p>
          <a:p>
            <a:r>
              <a:rPr lang="en-US" sz="1600" dirty="0">
                <a:solidFill>
                  <a:srgbClr val="D4D4D4"/>
                </a:solidFill>
                <a:latin typeface="Menlo" panose="020B0609030804020204" pitchFamily="49" charset="0"/>
              </a:rPr>
              <a:t>    </a:t>
            </a:r>
            <a:r>
              <a:rPr lang="en-US" sz="1600" dirty="0">
                <a:solidFill>
                  <a:srgbClr val="F44747"/>
                </a:solidFill>
                <a:latin typeface="Menlo" panose="020B0609030804020204" pitchFamily="49" charset="0"/>
              </a:rPr>
              <a:t>....</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249267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41613" y="265786"/>
            <a:ext cx="6270815" cy="1200329"/>
          </a:xfrm>
        </p:spPr>
        <p:txBody>
          <a:bodyPr/>
          <a:lstStyle/>
          <a:p>
            <a:r>
              <a:rPr lang="en-US" sz="4000" dirty="0">
                <a:solidFill>
                  <a:srgbClr val="FFFFFF"/>
                </a:solidFill>
              </a:rPr>
              <a:t>Template Anatomy – Parameters</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15</a:t>
            </a:fld>
            <a:endParaRPr lang="en-US"/>
          </a:p>
        </p:txBody>
      </p:sp>
      <p:sp>
        <p:nvSpPr>
          <p:cNvPr id="7" name="Rectangle 6">
            <a:extLst>
              <a:ext uri="{FF2B5EF4-FFF2-40B4-BE49-F238E27FC236}">
                <a16:creationId xmlns:a16="http://schemas.microsoft.com/office/drawing/2014/main" id="{941A3E73-3196-49EF-9DE3-1BDDE30358DC}"/>
              </a:ext>
            </a:extLst>
          </p:cNvPr>
          <p:cNvSpPr/>
          <p:nvPr/>
        </p:nvSpPr>
        <p:spPr>
          <a:xfrm>
            <a:off x="7163686" y="769708"/>
            <a:ext cx="4655827" cy="5447645"/>
          </a:xfrm>
          <a:prstGeom prst="rect">
            <a:avLst/>
          </a:prstGeom>
          <a:ln>
            <a:solidFill>
              <a:schemeClr val="accent1"/>
            </a:solidFill>
          </a:ln>
        </p:spPr>
        <p:txBody>
          <a:bodyPr wrap="square">
            <a:spAutoFit/>
          </a:bodyPr>
          <a:lstStyle/>
          <a:p>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a:t>
            </a:r>
            <a:r>
              <a:rPr lang="en-US" sz="1200" dirty="0" err="1">
                <a:solidFill>
                  <a:srgbClr val="9CDCFE"/>
                </a:solidFill>
                <a:latin typeface="Menlo" panose="020B0609030804020204" pitchFamily="49" charset="0"/>
              </a:rPr>
              <a:t>AWSTemplateFormatVersion</a:t>
            </a:r>
            <a:r>
              <a:rPr lang="en-US" sz="1200" dirty="0">
                <a:solidFill>
                  <a:srgbClr val="9CDCFE"/>
                </a:solidFill>
                <a:latin typeface="Menlo" panose="020B0609030804020204" pitchFamily="49" charset="0"/>
              </a:rPr>
              <a:t>"</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"2010-09-09"</a:t>
            </a:r>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"Parameters"</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"S3NameParam"</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"Type"</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"String"</a:t>
            </a:r>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"Default"</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a:t>
            </a:r>
            <a:r>
              <a:rPr lang="en-US" sz="1200" dirty="0" err="1">
                <a:solidFill>
                  <a:srgbClr val="CE9178"/>
                </a:solidFill>
                <a:latin typeface="Menlo" panose="020B0609030804020204" pitchFamily="49" charset="0"/>
              </a:rPr>
              <a:t>mybucket</a:t>
            </a:r>
            <a:r>
              <a:rPr lang="en-US" sz="1200" dirty="0">
                <a:solidFill>
                  <a:srgbClr val="CE9178"/>
                </a:solidFill>
                <a:latin typeface="Menlo" panose="020B0609030804020204" pitchFamily="49" charset="0"/>
              </a:rPr>
              <a:t>"</a:t>
            </a:r>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"Description"</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"Name for your AWS S3 bucket"</a:t>
            </a:r>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a:t>
            </a:r>
            <a:r>
              <a:rPr lang="en-US" sz="1200" dirty="0" err="1">
                <a:solidFill>
                  <a:srgbClr val="9CDCFE"/>
                </a:solidFill>
                <a:latin typeface="Menlo" panose="020B0609030804020204" pitchFamily="49" charset="0"/>
              </a:rPr>
              <a:t>MinLength</a:t>
            </a:r>
            <a:r>
              <a:rPr lang="en-US" sz="1200" dirty="0">
                <a:solidFill>
                  <a:srgbClr val="9CDCFE"/>
                </a:solidFill>
                <a:latin typeface="Menlo" panose="020B0609030804020204" pitchFamily="49" charset="0"/>
              </a:rPr>
              <a:t>"</a:t>
            </a:r>
            <a:r>
              <a:rPr lang="en-US" sz="1200" dirty="0">
                <a:solidFill>
                  <a:srgbClr val="D4D4D4"/>
                </a:solidFill>
                <a:latin typeface="Menlo" panose="020B0609030804020204" pitchFamily="49" charset="0"/>
              </a:rPr>
              <a:t>: </a:t>
            </a:r>
            <a:r>
              <a:rPr lang="en-US" sz="1200" dirty="0">
                <a:solidFill>
                  <a:srgbClr val="B5CEA8"/>
                </a:solidFill>
                <a:latin typeface="Menlo" panose="020B0609030804020204" pitchFamily="49" charset="0"/>
              </a:rPr>
              <a:t>5</a:t>
            </a:r>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a:t>
            </a:r>
            <a:r>
              <a:rPr lang="en-US" sz="1200" dirty="0" err="1">
                <a:solidFill>
                  <a:srgbClr val="9CDCFE"/>
                </a:solidFill>
                <a:latin typeface="Menlo" panose="020B0609030804020204" pitchFamily="49" charset="0"/>
              </a:rPr>
              <a:t>MaxLength</a:t>
            </a:r>
            <a:r>
              <a:rPr lang="en-US" sz="1200" dirty="0">
                <a:solidFill>
                  <a:srgbClr val="9CDCFE"/>
                </a:solidFill>
                <a:latin typeface="Menlo" panose="020B0609030804020204" pitchFamily="49" charset="0"/>
              </a:rPr>
              <a:t>"</a:t>
            </a:r>
            <a:r>
              <a:rPr lang="en-US" sz="1200" dirty="0">
                <a:solidFill>
                  <a:srgbClr val="D4D4D4"/>
                </a:solidFill>
                <a:latin typeface="Menlo" panose="020B0609030804020204" pitchFamily="49" charset="0"/>
              </a:rPr>
              <a:t>: </a:t>
            </a:r>
            <a:r>
              <a:rPr lang="en-US" sz="1200" dirty="0">
                <a:solidFill>
                  <a:srgbClr val="B5CEA8"/>
                </a:solidFill>
                <a:latin typeface="Menlo" panose="020B0609030804020204" pitchFamily="49" charset="0"/>
              </a:rPr>
              <a:t>30</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"Resources"</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"S3Bucket"</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"Type"</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"AWS::S3::Bucket"</a:t>
            </a:r>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"Properties"</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a:t>
            </a:r>
            <a:r>
              <a:rPr lang="en-US" sz="1200" dirty="0" err="1">
                <a:solidFill>
                  <a:srgbClr val="9CDCFE"/>
                </a:solidFill>
                <a:latin typeface="Menlo" panose="020B0609030804020204" pitchFamily="49" charset="0"/>
              </a:rPr>
              <a:t>AccessControl</a:t>
            </a:r>
            <a:r>
              <a:rPr lang="en-US" sz="1200" dirty="0">
                <a:solidFill>
                  <a:srgbClr val="9CDCFE"/>
                </a:solidFill>
                <a:latin typeface="Menlo" panose="020B0609030804020204" pitchFamily="49" charset="0"/>
              </a:rPr>
              <a:t>"</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a:t>
            </a:r>
            <a:r>
              <a:rPr lang="en-US" sz="1200" dirty="0" err="1">
                <a:solidFill>
                  <a:srgbClr val="CE9178"/>
                </a:solidFill>
                <a:latin typeface="Menlo" panose="020B0609030804020204" pitchFamily="49" charset="0"/>
              </a:rPr>
              <a:t>PublicRead</a:t>
            </a:r>
            <a:r>
              <a:rPr lang="en-US" sz="1200" dirty="0">
                <a:solidFill>
                  <a:srgbClr val="CE9178"/>
                </a:solidFill>
                <a:latin typeface="Menlo" panose="020B0609030804020204" pitchFamily="49" charset="0"/>
              </a:rPr>
              <a:t>"</a:t>
            </a:r>
            <a:r>
              <a:rPr lang="en-US" sz="1200" dirty="0">
                <a:solidFill>
                  <a:srgbClr val="D4D4D4"/>
                </a:solidFill>
                <a:latin typeface="Menlo" panose="020B0609030804020204" pitchFamily="49" charset="0"/>
              </a:rPr>
              <a:t>,</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a:t>
            </a:r>
            <a:r>
              <a:rPr lang="en-US" sz="1200" dirty="0" err="1">
                <a:solidFill>
                  <a:srgbClr val="9CDCFE"/>
                </a:solidFill>
                <a:latin typeface="Menlo" panose="020B0609030804020204" pitchFamily="49" charset="0"/>
              </a:rPr>
              <a:t>BucketName</a:t>
            </a:r>
            <a:r>
              <a:rPr lang="en-US" sz="1200" dirty="0">
                <a:solidFill>
                  <a:srgbClr val="9CDCFE"/>
                </a:solidFill>
                <a:latin typeface="Menlo" panose="020B0609030804020204" pitchFamily="49" charset="0"/>
              </a:rPr>
              <a:t>"</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"Ref"</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"S3NameParam"</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a:t>
            </a:r>
            <a:r>
              <a:rPr lang="en-US" sz="1200" dirty="0" err="1">
                <a:solidFill>
                  <a:srgbClr val="9CDCFE"/>
                </a:solidFill>
                <a:latin typeface="Menlo" panose="020B0609030804020204" pitchFamily="49" charset="0"/>
              </a:rPr>
              <a:t>DeletionPolicy</a:t>
            </a:r>
            <a:r>
              <a:rPr lang="en-US" sz="1200" dirty="0">
                <a:solidFill>
                  <a:srgbClr val="9CDCFE"/>
                </a:solidFill>
                <a:latin typeface="Menlo" panose="020B0609030804020204" pitchFamily="49" charset="0"/>
              </a:rPr>
              <a:t>"</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"Retain"</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"Outputs"</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a:t>
            </a:r>
            <a:r>
              <a:rPr lang="en-US" sz="1200" dirty="0" err="1">
                <a:solidFill>
                  <a:srgbClr val="9CDCFE"/>
                </a:solidFill>
                <a:latin typeface="Menlo" panose="020B0609030804020204" pitchFamily="49" charset="0"/>
              </a:rPr>
              <a:t>Bucketname</a:t>
            </a:r>
            <a:r>
              <a:rPr lang="en-US" sz="1200" dirty="0">
                <a:solidFill>
                  <a:srgbClr val="9CDCFE"/>
                </a:solidFill>
                <a:latin typeface="Menlo" panose="020B0609030804020204" pitchFamily="49" charset="0"/>
              </a:rPr>
              <a:t>"</a:t>
            </a:r>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r>
              <a:rPr lang="en-US" sz="1200" dirty="0">
                <a:solidFill>
                  <a:srgbClr val="9CDCFE"/>
                </a:solidFill>
                <a:latin typeface="Menlo" panose="020B0609030804020204" pitchFamily="49" charset="0"/>
              </a:rPr>
              <a:t>"Description"</a:t>
            </a:r>
            <a:r>
              <a:rPr lang="en-US" sz="1200" dirty="0">
                <a:solidFill>
                  <a:srgbClr val="D4D4D4"/>
                </a:solidFill>
                <a:latin typeface="Menlo" panose="020B0609030804020204" pitchFamily="49" charset="0"/>
              </a:rPr>
              <a:t>: </a:t>
            </a:r>
            <a:r>
              <a:rPr lang="en-US" sz="1200" dirty="0">
                <a:solidFill>
                  <a:srgbClr val="CE9178"/>
                </a:solidFill>
                <a:latin typeface="Menlo" panose="020B0609030804020204" pitchFamily="49" charset="0"/>
              </a:rPr>
              <a:t>"Name of AWS S3 Bucket"</a:t>
            </a:r>
            <a:endParaRPr lang="en-US" sz="1200" dirty="0">
              <a:solidFill>
                <a:srgbClr val="D4D4D4"/>
              </a:solidFill>
              <a:latin typeface="Menlo" panose="020B0609030804020204" pitchFamily="49" charset="0"/>
            </a:endParaRP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    }</a:t>
            </a:r>
          </a:p>
          <a:p>
            <a:r>
              <a:rPr lang="en-US" sz="1200" dirty="0">
                <a:solidFill>
                  <a:srgbClr val="D4D4D4"/>
                </a:solidFill>
                <a:latin typeface="Menlo" panose="020B0609030804020204" pitchFamily="49" charset="0"/>
              </a:rPr>
              <a:t>}</a:t>
            </a:r>
          </a:p>
        </p:txBody>
      </p:sp>
      <p:sp>
        <p:nvSpPr>
          <p:cNvPr id="9" name="Rectangle 8">
            <a:extLst>
              <a:ext uri="{FF2B5EF4-FFF2-40B4-BE49-F238E27FC236}">
                <a16:creationId xmlns:a16="http://schemas.microsoft.com/office/drawing/2014/main" id="{A33FD512-8640-467B-A811-B0785089CB40}"/>
              </a:ext>
            </a:extLst>
          </p:cNvPr>
          <p:cNvSpPr/>
          <p:nvPr/>
        </p:nvSpPr>
        <p:spPr>
          <a:xfrm>
            <a:off x="7507651" y="1358378"/>
            <a:ext cx="3167380" cy="116684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160" dirty="0">
              <a:latin typeface="+mj-lt"/>
              <a:ea typeface="Verdana" charset="0"/>
              <a:cs typeface="Verdana" charset="0"/>
            </a:endParaRPr>
          </a:p>
        </p:txBody>
      </p:sp>
      <p:sp>
        <p:nvSpPr>
          <p:cNvPr id="10" name="Rectangle 9">
            <a:extLst>
              <a:ext uri="{FF2B5EF4-FFF2-40B4-BE49-F238E27FC236}">
                <a16:creationId xmlns:a16="http://schemas.microsoft.com/office/drawing/2014/main" id="{CBCC2726-C550-49D5-A333-6CB6DB38DD9F}"/>
              </a:ext>
            </a:extLst>
          </p:cNvPr>
          <p:cNvSpPr/>
          <p:nvPr/>
        </p:nvSpPr>
        <p:spPr>
          <a:xfrm>
            <a:off x="7801234" y="3778085"/>
            <a:ext cx="2873797" cy="34786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160" dirty="0">
              <a:latin typeface="+mj-lt"/>
              <a:ea typeface="Verdana" charset="0"/>
              <a:cs typeface="Verdana" charset="0"/>
            </a:endParaRPr>
          </a:p>
        </p:txBody>
      </p:sp>
      <p:sp>
        <p:nvSpPr>
          <p:cNvPr id="11" name="Content Placeholder 1">
            <a:extLst>
              <a:ext uri="{FF2B5EF4-FFF2-40B4-BE49-F238E27FC236}">
                <a16:creationId xmlns:a16="http://schemas.microsoft.com/office/drawing/2014/main" id="{332B4037-8C60-440F-91F2-FA5490F4C11E}"/>
              </a:ext>
            </a:extLst>
          </p:cNvPr>
          <p:cNvSpPr>
            <a:spLocks noGrp="1"/>
          </p:cNvSpPr>
          <p:nvPr>
            <p:ph idx="1"/>
          </p:nvPr>
        </p:nvSpPr>
        <p:spPr>
          <a:xfrm>
            <a:off x="1008061" y="1818525"/>
            <a:ext cx="5537920" cy="3919119"/>
          </a:xfrm>
          <a:prstGeom prst="rect">
            <a:avLst/>
          </a:prstGeom>
        </p:spPr>
        <p:txBody>
          <a:bodyPr/>
          <a:lstStyle/>
          <a:p>
            <a:pPr marL="457200" indent="-457200">
              <a:buClr>
                <a:schemeClr val="accent1"/>
              </a:buClr>
              <a:buFont typeface="Wingdings" panose="05000000000000000000" pitchFamily="2" charset="2"/>
              <a:buChar char="Ø"/>
            </a:pPr>
            <a:r>
              <a:rPr lang="en-US" sz="2200" dirty="0">
                <a:solidFill>
                  <a:schemeClr val="tx1"/>
                </a:solidFill>
                <a:latin typeface="+mn-lt"/>
              </a:rPr>
              <a:t>Enable you to input custom values to your template each time you create or update a stack</a:t>
            </a:r>
          </a:p>
          <a:p>
            <a:pPr marL="457200" indent="-457200">
              <a:buClr>
                <a:schemeClr val="accent1"/>
              </a:buClr>
              <a:buFont typeface="Wingdings" panose="05000000000000000000" pitchFamily="2" charset="2"/>
              <a:buChar char="Ø"/>
            </a:pPr>
            <a:r>
              <a:rPr lang="en-US" sz="2200" dirty="0">
                <a:solidFill>
                  <a:schemeClr val="tx1"/>
                </a:solidFill>
                <a:latin typeface="+mn-lt"/>
              </a:rPr>
              <a:t>Supports parameter types: String, Number, List&lt;Number&gt;, CommaDelimitedList, AWS-Specific types and SSM types </a:t>
            </a:r>
          </a:p>
          <a:p>
            <a:pPr marL="457200" indent="-457200">
              <a:buClr>
                <a:schemeClr val="accent1"/>
              </a:buClr>
              <a:buFont typeface="Wingdings" panose="05000000000000000000" pitchFamily="2" charset="2"/>
              <a:buChar char="Ø"/>
            </a:pPr>
            <a:r>
              <a:rPr lang="en-US" sz="2200" dirty="0">
                <a:solidFill>
                  <a:schemeClr val="tx1"/>
                </a:solidFill>
                <a:latin typeface="+mn-lt"/>
              </a:rPr>
              <a:t>Use the Ref intrinsic function to reference a parameter</a:t>
            </a:r>
          </a:p>
        </p:txBody>
      </p:sp>
    </p:spTree>
    <p:extLst>
      <p:ext uri="{BB962C8B-B14F-4D97-AF65-F5344CB8AC3E}">
        <p14:creationId xmlns:p14="http://schemas.microsoft.com/office/powerpoint/2010/main" val="3673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ACCB3963-2B94-4961-92FB-B624295F01E7}"/>
              </a:ext>
            </a:extLst>
          </p:cNvPr>
          <p:cNvSpPr>
            <a:spLocks noGrp="1"/>
          </p:cNvSpPr>
          <p:nvPr>
            <p:ph idx="1"/>
          </p:nvPr>
        </p:nvSpPr>
        <p:spPr>
          <a:xfrm>
            <a:off x="1153886" y="1538488"/>
            <a:ext cx="6236364" cy="4997074"/>
          </a:xfrm>
          <a:prstGeom prst="rect">
            <a:avLst/>
          </a:prstGeom>
        </p:spPr>
        <p:txBody>
          <a:bodyPr/>
          <a:lstStyle/>
          <a:p>
            <a:pPr marL="457200" indent="-457200">
              <a:spcBef>
                <a:spcPts val="0"/>
              </a:spcBef>
              <a:buClr>
                <a:schemeClr val="accent1"/>
              </a:buClr>
              <a:buFont typeface="Wingdings" panose="05000000000000000000" pitchFamily="2" charset="2"/>
              <a:buChar char="Ø"/>
            </a:pPr>
            <a:r>
              <a:rPr lang="en-US" sz="2200" dirty="0">
                <a:solidFill>
                  <a:schemeClr val="tx1"/>
                </a:solidFill>
              </a:rPr>
              <a:t>Validates parameter values against existing values in users' AWS accounts</a:t>
            </a:r>
          </a:p>
          <a:p>
            <a:pPr marL="457200" indent="-457200">
              <a:spcBef>
                <a:spcPts val="0"/>
              </a:spcBef>
              <a:buClr>
                <a:schemeClr val="accent1"/>
              </a:buClr>
              <a:buFont typeface="Wingdings" panose="05000000000000000000" pitchFamily="2" charset="2"/>
              <a:buChar char="Ø"/>
            </a:pPr>
            <a:r>
              <a:rPr lang="en-US" sz="2200" dirty="0">
                <a:solidFill>
                  <a:schemeClr val="tx1"/>
                </a:solidFill>
              </a:rPr>
              <a:t>Catches invalid values when you start creating or updating a stack</a:t>
            </a:r>
          </a:p>
          <a:p>
            <a:pPr marL="457200" indent="-457200">
              <a:spcBef>
                <a:spcPts val="0"/>
              </a:spcBef>
              <a:buClr>
                <a:schemeClr val="accent1"/>
              </a:buClr>
              <a:buFont typeface="Wingdings" panose="05000000000000000000" pitchFamily="2" charset="2"/>
              <a:buChar char="Ø"/>
            </a:pPr>
            <a:r>
              <a:rPr lang="en-US" sz="2200" dirty="0">
                <a:solidFill>
                  <a:schemeClr val="tx1"/>
                </a:solidFill>
              </a:rPr>
              <a:t>AWS::CloudFormation::Interface – metadata key that defines how parameters are grouped and sorted in the AWS CloudFormation console </a:t>
            </a:r>
            <a:br>
              <a:rPr lang="en-US" sz="2200" dirty="0">
                <a:solidFill>
                  <a:schemeClr val="tx1"/>
                </a:solidFill>
              </a:rPr>
            </a:br>
            <a:endParaRPr lang="en-US" sz="2200" dirty="0">
              <a:solidFill>
                <a:schemeClr val="tx1"/>
              </a:solidFill>
            </a:endParaRPr>
          </a:p>
          <a:p>
            <a:pPr>
              <a:spcBef>
                <a:spcPts val="0"/>
              </a:spcBef>
            </a:pPr>
            <a:endParaRPr lang="en-US" sz="2200" dirty="0">
              <a:solidFill>
                <a:schemeClr val="tx1"/>
              </a:solidFill>
            </a:endParaRPr>
          </a:p>
          <a:p>
            <a:pPr>
              <a:spcBef>
                <a:spcPts val="0"/>
              </a:spcBef>
            </a:pPr>
            <a:endParaRPr lang="en-US" sz="2200" dirty="0">
              <a:solidFill>
                <a:schemeClr val="tx1"/>
              </a:solidFill>
            </a:endParaRPr>
          </a:p>
          <a:p>
            <a:pPr>
              <a:spcBef>
                <a:spcPts val="0"/>
              </a:spcBef>
            </a:pPr>
            <a:r>
              <a:rPr lang="en-US" sz="2200" dirty="0">
                <a:solidFill>
                  <a:schemeClr val="tx1"/>
                </a:solidFill>
              </a:rPr>
              <a:t>See</a:t>
            </a:r>
            <a:r>
              <a:rPr lang="en-US" sz="2200" dirty="0"/>
              <a:t> </a:t>
            </a:r>
            <a:r>
              <a:rPr lang="en-US" sz="2200" dirty="0">
                <a:solidFill>
                  <a:schemeClr val="accent1"/>
                </a:solidFill>
                <a:hlinkClick r:id="rId3">
                  <a:extLst>
                    <a:ext uri="{A12FA001-AC4F-418D-AE19-62706E023703}">
                      <ahyp:hlinkClr xmlns:ahyp="http://schemas.microsoft.com/office/drawing/2018/hyperlinkcolor" val="tx"/>
                    </a:ext>
                  </a:extLst>
                </a:hlinkClick>
              </a:rPr>
              <a:t>AWS-Specific Parameter Types</a:t>
            </a:r>
            <a:br>
              <a:rPr lang="en-US" sz="2880" dirty="0">
                <a:solidFill>
                  <a:schemeClr val="tx1"/>
                </a:solidFill>
              </a:rPr>
            </a:br>
            <a:endParaRPr lang="en-US" sz="2880" dirty="0">
              <a:solidFill>
                <a:schemeClr val="tx1"/>
              </a:solidFill>
            </a:endParaRPr>
          </a:p>
        </p:txBody>
      </p:sp>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70832" y="203375"/>
            <a:ext cx="9355588" cy="1200329"/>
          </a:xfrm>
        </p:spPr>
        <p:txBody>
          <a:bodyPr/>
          <a:lstStyle/>
          <a:p>
            <a:r>
              <a:rPr lang="en-US" sz="4000" dirty="0">
                <a:solidFill>
                  <a:srgbClr val="FFFFFF"/>
                </a:solidFill>
              </a:rPr>
              <a:t>Template Anatomy – </a:t>
            </a:r>
            <a:br>
              <a:rPr lang="en-US" sz="4000" dirty="0">
                <a:solidFill>
                  <a:srgbClr val="FFFFFF"/>
                </a:solidFill>
              </a:rPr>
            </a:br>
            <a:r>
              <a:rPr lang="en-US" sz="4000" dirty="0">
                <a:solidFill>
                  <a:srgbClr val="FFFFFF"/>
                </a:solidFill>
              </a:rPr>
              <a:t>AWS-Specific Parameter Types</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16</a:t>
            </a:fld>
            <a:endParaRPr lang="en-US"/>
          </a:p>
        </p:txBody>
      </p:sp>
      <p:pic>
        <p:nvPicPr>
          <p:cNvPr id="13" name="Picture 12">
            <a:extLst>
              <a:ext uri="{FF2B5EF4-FFF2-40B4-BE49-F238E27FC236}">
                <a16:creationId xmlns:a16="http://schemas.microsoft.com/office/drawing/2014/main" id="{1A134B90-7CA5-45DA-887B-19593B736481}"/>
              </a:ext>
            </a:extLst>
          </p:cNvPr>
          <p:cNvPicPr>
            <a:picLocks noChangeAspect="1"/>
          </p:cNvPicPr>
          <p:nvPr/>
        </p:nvPicPr>
        <p:blipFill>
          <a:blip r:embed="rId4"/>
          <a:stretch>
            <a:fillRect/>
          </a:stretch>
        </p:blipFill>
        <p:spPr>
          <a:xfrm>
            <a:off x="2912577" y="4521326"/>
            <a:ext cx="2971195" cy="1099262"/>
          </a:xfrm>
          <a:prstGeom prst="rect">
            <a:avLst/>
          </a:prstGeom>
        </p:spPr>
      </p:pic>
      <p:sp>
        <p:nvSpPr>
          <p:cNvPr id="14" name="Rectangle 13">
            <a:extLst>
              <a:ext uri="{FF2B5EF4-FFF2-40B4-BE49-F238E27FC236}">
                <a16:creationId xmlns:a16="http://schemas.microsoft.com/office/drawing/2014/main" id="{8CEE4D95-3954-4B50-B15F-EE1FDBDE34D0}"/>
              </a:ext>
            </a:extLst>
          </p:cNvPr>
          <p:cNvSpPr/>
          <p:nvPr/>
        </p:nvSpPr>
        <p:spPr>
          <a:xfrm>
            <a:off x="7952238" y="1713995"/>
            <a:ext cx="4083050" cy="4185761"/>
          </a:xfrm>
          <a:prstGeom prst="rect">
            <a:avLst/>
          </a:prstGeom>
          <a:ln>
            <a:solidFill>
              <a:schemeClr val="accent1"/>
            </a:solidFill>
          </a:ln>
        </p:spPr>
        <p:txBody>
          <a:bodyPr wrap="square">
            <a:spAutoFit/>
          </a:bodyPr>
          <a:lstStyle/>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AvailabilityZone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Name</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Image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Instance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KeyPair</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KeyName</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SecurityGroup</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GroupName</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SecurityGroup</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Subnet</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Volume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VPC</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Route53</a:t>
            </a:r>
            <a:r>
              <a:rPr lang="en-US" sz="1400" dirty="0">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HostedZone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endParaRPr lang="en-US" sz="1400" dirty="0">
              <a:solidFill>
                <a:srgbClr val="D4D4D4"/>
              </a:solidFill>
              <a:latin typeface="Menlo" panose="020B0609030804020204" pitchFamily="49" charset="0"/>
            </a:endParaRPr>
          </a:p>
          <a:p>
            <a:r>
              <a:rPr lang="en-US" sz="1400" dirty="0">
                <a:solidFill>
                  <a:srgbClr val="9CDCFE"/>
                </a:solidFill>
                <a:latin typeface="Menlo" panose="020B0609030804020204" pitchFamily="49" charset="0"/>
              </a:rPr>
              <a:t>List</a:t>
            </a:r>
            <a:r>
              <a:rPr lang="en-US" sz="1400" dirty="0">
                <a:solidFill>
                  <a:srgbClr val="D4D4D4"/>
                </a:solidFill>
                <a:latin typeface="Menlo" panose="020B0609030804020204" pitchFamily="49" charset="0"/>
              </a:rPr>
              <a:t>&lt;</a:t>
            </a:r>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AvailabilityZone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Name</a:t>
            </a:r>
            <a:r>
              <a:rPr lang="en-US" sz="1400" dirty="0">
                <a:solidFill>
                  <a:srgbClr val="D4D4D4"/>
                </a:solidFill>
                <a:latin typeface="Menlo" panose="020B0609030804020204" pitchFamily="49" charset="0"/>
              </a:rPr>
              <a:t>&gt;</a:t>
            </a:r>
          </a:p>
          <a:p>
            <a:r>
              <a:rPr lang="en-US" sz="1400" dirty="0">
                <a:solidFill>
                  <a:srgbClr val="9CDCFE"/>
                </a:solidFill>
                <a:latin typeface="Menlo" panose="020B0609030804020204" pitchFamily="49" charset="0"/>
              </a:rPr>
              <a:t>List</a:t>
            </a:r>
            <a:r>
              <a:rPr lang="en-US" sz="1400" dirty="0">
                <a:solidFill>
                  <a:srgbClr val="D4D4D4"/>
                </a:solidFill>
                <a:latin typeface="Menlo" panose="020B0609030804020204" pitchFamily="49" charset="0"/>
              </a:rPr>
              <a:t>&lt;</a:t>
            </a:r>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Image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r>
              <a:rPr lang="en-US" sz="1400" dirty="0">
                <a:solidFill>
                  <a:srgbClr val="D4D4D4"/>
                </a:solidFill>
                <a:latin typeface="Menlo" panose="020B0609030804020204" pitchFamily="49" charset="0"/>
              </a:rPr>
              <a:t>&gt;</a:t>
            </a:r>
          </a:p>
          <a:p>
            <a:r>
              <a:rPr lang="en-US" sz="1400" dirty="0">
                <a:solidFill>
                  <a:srgbClr val="9CDCFE"/>
                </a:solidFill>
                <a:latin typeface="Menlo" panose="020B0609030804020204" pitchFamily="49" charset="0"/>
              </a:rPr>
              <a:t>List</a:t>
            </a:r>
            <a:r>
              <a:rPr lang="en-US" sz="1400" dirty="0">
                <a:solidFill>
                  <a:srgbClr val="D4D4D4"/>
                </a:solidFill>
                <a:latin typeface="Menlo" panose="020B0609030804020204" pitchFamily="49" charset="0"/>
              </a:rPr>
              <a:t>&lt;</a:t>
            </a:r>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Instance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r>
              <a:rPr lang="en-US" sz="1400" dirty="0">
                <a:solidFill>
                  <a:srgbClr val="D4D4D4"/>
                </a:solidFill>
                <a:latin typeface="Menlo" panose="020B0609030804020204" pitchFamily="49" charset="0"/>
              </a:rPr>
              <a:t>&gt;</a:t>
            </a:r>
          </a:p>
          <a:p>
            <a:r>
              <a:rPr lang="en-US" sz="1400" dirty="0">
                <a:solidFill>
                  <a:srgbClr val="9CDCFE"/>
                </a:solidFill>
                <a:latin typeface="Menlo" panose="020B0609030804020204" pitchFamily="49" charset="0"/>
              </a:rPr>
              <a:t>List</a:t>
            </a:r>
            <a:r>
              <a:rPr lang="en-US" sz="1400" dirty="0">
                <a:solidFill>
                  <a:srgbClr val="D4D4D4"/>
                </a:solidFill>
                <a:latin typeface="Menlo" panose="020B0609030804020204" pitchFamily="49" charset="0"/>
              </a:rPr>
              <a:t>&lt;</a:t>
            </a:r>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SecurityGroup</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GroupName</a:t>
            </a:r>
            <a:r>
              <a:rPr lang="en-US" sz="1400" dirty="0">
                <a:solidFill>
                  <a:srgbClr val="D4D4D4"/>
                </a:solidFill>
                <a:latin typeface="Menlo" panose="020B0609030804020204" pitchFamily="49" charset="0"/>
              </a:rPr>
              <a:t>&gt;</a:t>
            </a:r>
          </a:p>
          <a:p>
            <a:r>
              <a:rPr lang="en-US" sz="1400" dirty="0">
                <a:solidFill>
                  <a:srgbClr val="9CDCFE"/>
                </a:solidFill>
                <a:latin typeface="Menlo" panose="020B0609030804020204" pitchFamily="49" charset="0"/>
              </a:rPr>
              <a:t>List</a:t>
            </a:r>
            <a:r>
              <a:rPr lang="en-US" sz="1400" dirty="0">
                <a:solidFill>
                  <a:srgbClr val="D4D4D4"/>
                </a:solidFill>
                <a:latin typeface="Menlo" panose="020B0609030804020204" pitchFamily="49" charset="0"/>
              </a:rPr>
              <a:t>&lt;</a:t>
            </a:r>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SecurityGroup</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r>
              <a:rPr lang="en-US" sz="1400" dirty="0">
                <a:solidFill>
                  <a:srgbClr val="D4D4D4"/>
                </a:solidFill>
                <a:latin typeface="Menlo" panose="020B0609030804020204" pitchFamily="49" charset="0"/>
              </a:rPr>
              <a:t>&gt;</a:t>
            </a:r>
          </a:p>
          <a:p>
            <a:r>
              <a:rPr lang="en-US" sz="1400" dirty="0">
                <a:solidFill>
                  <a:srgbClr val="9CDCFE"/>
                </a:solidFill>
                <a:latin typeface="Menlo" panose="020B0609030804020204" pitchFamily="49" charset="0"/>
              </a:rPr>
              <a:t>List</a:t>
            </a:r>
            <a:r>
              <a:rPr lang="en-US" sz="1400" dirty="0">
                <a:solidFill>
                  <a:srgbClr val="D4D4D4"/>
                </a:solidFill>
                <a:latin typeface="Menlo" panose="020B0609030804020204" pitchFamily="49" charset="0"/>
              </a:rPr>
              <a:t>&lt;</a:t>
            </a:r>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Subnet</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r>
              <a:rPr lang="en-US" sz="1400" dirty="0">
                <a:solidFill>
                  <a:srgbClr val="D4D4D4"/>
                </a:solidFill>
                <a:latin typeface="Menlo" panose="020B0609030804020204" pitchFamily="49" charset="0"/>
              </a:rPr>
              <a:t>&gt;</a:t>
            </a:r>
          </a:p>
          <a:p>
            <a:r>
              <a:rPr lang="en-US" sz="1400" dirty="0">
                <a:solidFill>
                  <a:srgbClr val="9CDCFE"/>
                </a:solidFill>
                <a:latin typeface="Menlo" panose="020B0609030804020204" pitchFamily="49" charset="0"/>
              </a:rPr>
              <a:t>List</a:t>
            </a:r>
            <a:r>
              <a:rPr lang="en-US" sz="1400" dirty="0">
                <a:solidFill>
                  <a:srgbClr val="D4D4D4"/>
                </a:solidFill>
                <a:latin typeface="Menlo" panose="020B0609030804020204" pitchFamily="49" charset="0"/>
              </a:rPr>
              <a:t>&lt;</a:t>
            </a:r>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Volume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r>
              <a:rPr lang="en-US" sz="1400" dirty="0">
                <a:solidFill>
                  <a:srgbClr val="D4D4D4"/>
                </a:solidFill>
                <a:latin typeface="Menlo" panose="020B0609030804020204" pitchFamily="49" charset="0"/>
              </a:rPr>
              <a:t>&gt;</a:t>
            </a:r>
          </a:p>
          <a:p>
            <a:r>
              <a:rPr lang="en-US" sz="1400" dirty="0">
                <a:solidFill>
                  <a:srgbClr val="9CDCFE"/>
                </a:solidFill>
                <a:latin typeface="Menlo" panose="020B0609030804020204" pitchFamily="49" charset="0"/>
              </a:rPr>
              <a:t>List</a:t>
            </a:r>
            <a:r>
              <a:rPr lang="en-US" sz="1400" dirty="0">
                <a:solidFill>
                  <a:srgbClr val="D4D4D4"/>
                </a:solidFill>
                <a:latin typeface="Menlo" panose="020B0609030804020204" pitchFamily="49" charset="0"/>
              </a:rPr>
              <a:t>&lt;</a:t>
            </a:r>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EC2</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VPC</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r>
              <a:rPr lang="en-US" sz="1400" dirty="0">
                <a:solidFill>
                  <a:srgbClr val="D4D4D4"/>
                </a:solidFill>
                <a:latin typeface="Menlo" panose="020B0609030804020204" pitchFamily="49" charset="0"/>
              </a:rPr>
              <a:t>&gt;</a:t>
            </a:r>
          </a:p>
          <a:p>
            <a:r>
              <a:rPr lang="en-US" sz="1400" dirty="0">
                <a:solidFill>
                  <a:srgbClr val="9CDCFE"/>
                </a:solidFill>
                <a:latin typeface="Menlo" panose="020B0609030804020204" pitchFamily="49" charset="0"/>
              </a:rPr>
              <a:t>List</a:t>
            </a:r>
            <a:r>
              <a:rPr lang="en-US" sz="1400" dirty="0">
                <a:solidFill>
                  <a:srgbClr val="D4D4D4"/>
                </a:solidFill>
                <a:latin typeface="Menlo" panose="020B0609030804020204" pitchFamily="49" charset="0"/>
              </a:rPr>
              <a:t>&lt;</a:t>
            </a:r>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4EC9B0"/>
                </a:solidFill>
                <a:latin typeface="Menlo" panose="020B0609030804020204" pitchFamily="49" charset="0"/>
              </a:rPr>
              <a:t>Route53</a:t>
            </a:r>
            <a:r>
              <a:rPr lang="en-US" sz="1400" dirty="0">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HostedZone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Id</a:t>
            </a:r>
            <a:r>
              <a:rPr lang="en-US" sz="1400" dirty="0">
                <a:solidFill>
                  <a:srgbClr val="D4D4D4"/>
                </a:solidFill>
                <a:latin typeface="Menlo" panose="020B0609030804020204" pitchFamily="49" charset="0"/>
              </a:rPr>
              <a:t>&gt;</a:t>
            </a:r>
          </a:p>
        </p:txBody>
      </p:sp>
    </p:spTree>
    <p:extLst>
      <p:ext uri="{BB962C8B-B14F-4D97-AF65-F5344CB8AC3E}">
        <p14:creationId xmlns:p14="http://schemas.microsoft.com/office/powerpoint/2010/main" val="268843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99749" y="214191"/>
            <a:ext cx="9355588" cy="646331"/>
          </a:xfrm>
        </p:spPr>
        <p:txBody>
          <a:bodyPr/>
          <a:lstStyle/>
          <a:p>
            <a:pPr algn="ctr"/>
            <a:r>
              <a:rPr lang="en-US" sz="4000" dirty="0">
                <a:solidFill>
                  <a:srgbClr val="FFFFFF"/>
                </a:solidFill>
              </a:rPr>
              <a:t>Template Anatomy – Intrinsic Function</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17</a:t>
            </a:fld>
            <a:endParaRPr lang="en-US"/>
          </a:p>
        </p:txBody>
      </p:sp>
      <p:sp>
        <p:nvSpPr>
          <p:cNvPr id="9" name="Rectangle 8">
            <a:extLst>
              <a:ext uri="{FF2B5EF4-FFF2-40B4-BE49-F238E27FC236}">
                <a16:creationId xmlns:a16="http://schemas.microsoft.com/office/drawing/2014/main" id="{7B67B0A2-89CF-4D27-BFED-992B10F4D29C}"/>
              </a:ext>
            </a:extLst>
          </p:cNvPr>
          <p:cNvSpPr/>
          <p:nvPr/>
        </p:nvSpPr>
        <p:spPr>
          <a:xfrm>
            <a:off x="1389867" y="1917350"/>
            <a:ext cx="2100447" cy="2677656"/>
          </a:xfrm>
          <a:prstGeom prst="rect">
            <a:avLst/>
          </a:prstGeom>
          <a:ln>
            <a:solidFill>
              <a:schemeClr val="accent1"/>
            </a:solidFill>
          </a:ln>
        </p:spPr>
        <p:txBody>
          <a:bodyPr wrap="square">
            <a:spAutoFit/>
          </a:bodyPr>
          <a:lstStyle/>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Base64</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Cidr</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FindInMap</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GetAtt</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GetAZs</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ImportValue</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Join</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Select</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Split</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Sub</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Transform</a:t>
            </a:r>
            <a:endParaRPr lang="en-US" sz="1400" dirty="0">
              <a:solidFill>
                <a:srgbClr val="D4D4D4"/>
              </a:solidFill>
              <a:latin typeface="Menlo" panose="020B0609030804020204" pitchFamily="49" charset="0"/>
            </a:endParaRPr>
          </a:p>
          <a:p>
            <a:r>
              <a:rPr lang="en-US" sz="1400" dirty="0">
                <a:solidFill>
                  <a:srgbClr val="9CDCFE"/>
                </a:solidFill>
                <a:latin typeface="Menlo" panose="020B0609030804020204" pitchFamily="49" charset="0"/>
              </a:rPr>
              <a:t>Ref</a:t>
            </a:r>
            <a:endParaRPr lang="en-US" sz="1400" dirty="0">
              <a:solidFill>
                <a:srgbClr val="D4D4D4"/>
              </a:solidFill>
              <a:latin typeface="Menlo" panose="020B0609030804020204" pitchFamily="49" charset="0"/>
            </a:endParaRPr>
          </a:p>
        </p:txBody>
      </p:sp>
      <p:sp>
        <p:nvSpPr>
          <p:cNvPr id="10" name="Rectangle 9">
            <a:extLst>
              <a:ext uri="{FF2B5EF4-FFF2-40B4-BE49-F238E27FC236}">
                <a16:creationId xmlns:a16="http://schemas.microsoft.com/office/drawing/2014/main" id="{9FBDB7D5-9097-4597-9B9E-3C01EBD098FA}"/>
              </a:ext>
            </a:extLst>
          </p:cNvPr>
          <p:cNvSpPr/>
          <p:nvPr/>
        </p:nvSpPr>
        <p:spPr>
          <a:xfrm>
            <a:off x="5139560" y="1917350"/>
            <a:ext cx="2100447" cy="1169551"/>
          </a:xfrm>
          <a:prstGeom prst="rect">
            <a:avLst/>
          </a:prstGeom>
          <a:ln>
            <a:solidFill>
              <a:schemeClr val="accent1"/>
            </a:solidFill>
          </a:ln>
        </p:spPr>
        <p:txBody>
          <a:bodyPr wrap="square">
            <a:spAutoFit/>
          </a:bodyPr>
          <a:lstStyle/>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And</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Equals</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If</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Not</a:t>
            </a:r>
            <a:endParaRPr lang="en-US" sz="1400" dirty="0">
              <a:solidFill>
                <a:srgbClr val="D4D4D4"/>
              </a:solidFill>
              <a:latin typeface="Menlo" panose="020B0609030804020204" pitchFamily="49" charset="0"/>
            </a:endParaRPr>
          </a:p>
          <a:p>
            <a:r>
              <a:rPr lang="en-US" sz="1400" dirty="0" err="1">
                <a:solidFill>
                  <a:srgbClr val="4EC9B0"/>
                </a:solidFill>
                <a:latin typeface="Menlo" panose="020B0609030804020204" pitchFamily="49" charset="0"/>
              </a:rPr>
              <a:t>Fn</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Or</a:t>
            </a:r>
            <a:endParaRPr lang="en-US" sz="1400" dirty="0">
              <a:solidFill>
                <a:srgbClr val="D4D4D4"/>
              </a:solidFill>
              <a:latin typeface="Menlo" panose="020B0609030804020204" pitchFamily="49" charset="0"/>
            </a:endParaRPr>
          </a:p>
        </p:txBody>
      </p:sp>
      <p:sp>
        <p:nvSpPr>
          <p:cNvPr id="11" name="Rectangle 10">
            <a:extLst>
              <a:ext uri="{FF2B5EF4-FFF2-40B4-BE49-F238E27FC236}">
                <a16:creationId xmlns:a16="http://schemas.microsoft.com/office/drawing/2014/main" id="{01FB3E8C-AB2A-41CB-A957-8075E0ED6CDF}"/>
              </a:ext>
            </a:extLst>
          </p:cNvPr>
          <p:cNvSpPr/>
          <p:nvPr/>
        </p:nvSpPr>
        <p:spPr>
          <a:xfrm>
            <a:off x="8701686" y="1917350"/>
            <a:ext cx="2100447" cy="1815882"/>
          </a:xfrm>
          <a:prstGeom prst="rect">
            <a:avLst/>
          </a:prstGeom>
          <a:ln>
            <a:solidFill>
              <a:schemeClr val="accent1"/>
            </a:solidFill>
          </a:ln>
        </p:spPr>
        <p:txBody>
          <a:bodyPr wrap="square">
            <a:spAutoFit/>
          </a:bodyPr>
          <a:lstStyle/>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AccountId</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NotificationARNs</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NoValue</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Partition</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Region</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StackId</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StackName</a:t>
            </a:r>
            <a:endParaRPr lang="en-US" sz="1400" dirty="0">
              <a:solidFill>
                <a:srgbClr val="D4D4D4"/>
              </a:solidFill>
              <a:latin typeface="Menlo" panose="020B0609030804020204" pitchFamily="49" charset="0"/>
            </a:endParaRPr>
          </a:p>
          <a:p>
            <a:r>
              <a:rPr lang="en-US" sz="1400" dirty="0">
                <a:solidFill>
                  <a:srgbClr val="4EC9B0"/>
                </a:solidFill>
                <a:latin typeface="Menlo" panose="020B0609030804020204" pitchFamily="49" charset="0"/>
              </a:rPr>
              <a:t>AWS</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URLSuffix</a:t>
            </a:r>
            <a:endParaRPr lang="en-US" sz="1400" dirty="0">
              <a:solidFill>
                <a:srgbClr val="D4D4D4"/>
              </a:solidFill>
              <a:latin typeface="Menlo" panose="020B0609030804020204" pitchFamily="49" charset="0"/>
            </a:endParaRPr>
          </a:p>
        </p:txBody>
      </p:sp>
      <p:sp>
        <p:nvSpPr>
          <p:cNvPr id="15" name="TextBox 14">
            <a:extLst>
              <a:ext uri="{FF2B5EF4-FFF2-40B4-BE49-F238E27FC236}">
                <a16:creationId xmlns:a16="http://schemas.microsoft.com/office/drawing/2014/main" id="{9FAE3FA1-F2AA-4B56-A047-30ED1B63F846}"/>
              </a:ext>
            </a:extLst>
          </p:cNvPr>
          <p:cNvSpPr txBox="1"/>
          <p:nvPr/>
        </p:nvSpPr>
        <p:spPr>
          <a:xfrm>
            <a:off x="1389867" y="1404991"/>
            <a:ext cx="2100447"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Intrinsic</a:t>
            </a:r>
          </a:p>
        </p:txBody>
      </p:sp>
      <p:sp>
        <p:nvSpPr>
          <p:cNvPr id="16" name="TextBox 15">
            <a:extLst>
              <a:ext uri="{FF2B5EF4-FFF2-40B4-BE49-F238E27FC236}">
                <a16:creationId xmlns:a16="http://schemas.microsoft.com/office/drawing/2014/main" id="{950EE6C4-2F84-420B-9F95-5996DAD65D58}"/>
              </a:ext>
            </a:extLst>
          </p:cNvPr>
          <p:cNvSpPr txBox="1"/>
          <p:nvPr/>
        </p:nvSpPr>
        <p:spPr>
          <a:xfrm>
            <a:off x="4818935" y="1434623"/>
            <a:ext cx="2741696"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Intrinsic</a:t>
            </a:r>
            <a:r>
              <a:rPr lang="en-US" sz="1400" dirty="0">
                <a:latin typeface="Amazon Ember" panose="020B0603020204020204" pitchFamily="34" charset="0"/>
                <a:ea typeface="Amazon Ember" panose="020B0603020204020204" pitchFamily="34" charset="0"/>
                <a:cs typeface="Amazon Ember" panose="020B0603020204020204" pitchFamily="34" charset="0"/>
              </a:rPr>
              <a:t> (Conditionals)</a:t>
            </a:r>
          </a:p>
        </p:txBody>
      </p:sp>
      <p:sp>
        <p:nvSpPr>
          <p:cNvPr id="17" name="TextBox 16">
            <a:extLst>
              <a:ext uri="{FF2B5EF4-FFF2-40B4-BE49-F238E27FC236}">
                <a16:creationId xmlns:a16="http://schemas.microsoft.com/office/drawing/2014/main" id="{D2FAF882-6F86-4B12-9D9A-B96933EA5695}"/>
              </a:ext>
            </a:extLst>
          </p:cNvPr>
          <p:cNvSpPr txBox="1"/>
          <p:nvPr/>
        </p:nvSpPr>
        <p:spPr>
          <a:xfrm>
            <a:off x="8701686" y="1466546"/>
            <a:ext cx="2100446"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Pseudo</a:t>
            </a:r>
          </a:p>
        </p:txBody>
      </p:sp>
      <p:sp>
        <p:nvSpPr>
          <p:cNvPr id="18" name="Rectangle 17">
            <a:extLst>
              <a:ext uri="{FF2B5EF4-FFF2-40B4-BE49-F238E27FC236}">
                <a16:creationId xmlns:a16="http://schemas.microsoft.com/office/drawing/2014/main" id="{F5163D4E-1E80-41B4-AF66-82986C8B5F72}"/>
              </a:ext>
            </a:extLst>
          </p:cNvPr>
          <p:cNvSpPr/>
          <p:nvPr/>
        </p:nvSpPr>
        <p:spPr>
          <a:xfrm>
            <a:off x="3955771" y="3876938"/>
            <a:ext cx="7716629" cy="1938992"/>
          </a:xfrm>
          <a:prstGeom prst="rect">
            <a:avLst/>
          </a:prstGeom>
        </p:spPr>
        <p:txBody>
          <a:bodyPr wrap="square">
            <a:spAutoFit/>
          </a:bodyPr>
          <a:lstStyle/>
          <a:p>
            <a:r>
              <a:rPr lang="en-US" sz="2000" b="1" dirty="0">
                <a:solidFill>
                  <a:schemeClr val="accent1"/>
                </a:solidFill>
              </a:rPr>
              <a:t>Note</a:t>
            </a:r>
          </a:p>
          <a:p>
            <a:r>
              <a:rPr lang="en-US" sz="2000" dirty="0"/>
              <a:t>You can use intrinsic functions only in specific parts of a template. Currently, you can use intrinsic functions in resource properties, outputs, metadata attributes, and update policy attributes. You can also use intrinsic functions to conditionally create stack resources.</a:t>
            </a:r>
            <a:endParaRPr lang="en-US" sz="2000" b="0" i="0" dirty="0">
              <a:effectLst/>
            </a:endParaRPr>
          </a:p>
        </p:txBody>
      </p:sp>
    </p:spTree>
    <p:extLst>
      <p:ext uri="{BB962C8B-B14F-4D97-AF65-F5344CB8AC3E}">
        <p14:creationId xmlns:p14="http://schemas.microsoft.com/office/powerpoint/2010/main" val="17861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BA4CF-36BF-41E0-8064-050F9EC9C888}"/>
              </a:ext>
            </a:extLst>
          </p:cNvPr>
          <p:cNvSpPr>
            <a:spLocks noGrp="1"/>
          </p:cNvSpPr>
          <p:nvPr>
            <p:ph type="title"/>
          </p:nvPr>
        </p:nvSpPr>
        <p:spPr>
          <a:xfrm>
            <a:off x="643730" y="219391"/>
            <a:ext cx="6795050" cy="590931"/>
          </a:xfrm>
        </p:spPr>
        <p:txBody>
          <a:bodyPr/>
          <a:lstStyle/>
          <a:p>
            <a:r>
              <a:rPr lang="en-US" sz="3600" dirty="0">
                <a:solidFill>
                  <a:srgbClr val="FFFFFF"/>
                </a:solidFill>
              </a:rPr>
              <a:t>Template Anatomy – Outputs</a:t>
            </a:r>
            <a:endParaRPr lang="en-US" sz="3600" dirty="0"/>
          </a:p>
        </p:txBody>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2"/>
          </p:nvPr>
        </p:nvSpPr>
        <p:spPr/>
        <p:txBody>
          <a:bodyPr/>
          <a:lstStyle/>
          <a:p>
            <a:fld id="{EB4B8DE2-A4E8-46E4-8BBF-D75455EFF32C}" type="slidenum">
              <a:rPr lang="en-US" smtClean="0"/>
              <a:pPr/>
              <a:t>18</a:t>
            </a:fld>
            <a:endParaRPr lang="en-US"/>
          </a:p>
        </p:txBody>
      </p:sp>
      <p:sp>
        <p:nvSpPr>
          <p:cNvPr id="7" name="Content Placeholder 1">
            <a:extLst>
              <a:ext uri="{FF2B5EF4-FFF2-40B4-BE49-F238E27FC236}">
                <a16:creationId xmlns:a16="http://schemas.microsoft.com/office/drawing/2014/main" id="{4A8A6D86-7041-4748-9A88-2B8BDC3A7E07}"/>
              </a:ext>
            </a:extLst>
          </p:cNvPr>
          <p:cNvSpPr>
            <a:spLocks noGrp="1"/>
          </p:cNvSpPr>
          <p:nvPr>
            <p:ph idx="1"/>
          </p:nvPr>
        </p:nvSpPr>
        <p:spPr>
          <a:xfrm>
            <a:off x="643730" y="1373040"/>
            <a:ext cx="10904537" cy="1541961"/>
          </a:xfrm>
          <a:prstGeom prst="rect">
            <a:avLst/>
          </a:prstGeom>
        </p:spPr>
        <p:txBody>
          <a:bodyPr/>
          <a:lstStyle/>
          <a:p>
            <a:pPr marL="457200" indent="-457200">
              <a:buClr>
                <a:schemeClr val="accent1"/>
              </a:buClr>
              <a:buFont typeface="Wingdings" panose="05000000000000000000" pitchFamily="2" charset="2"/>
              <a:buChar char="Ø"/>
            </a:pPr>
            <a:r>
              <a:rPr lang="en-US" sz="2200" dirty="0">
                <a:solidFill>
                  <a:schemeClr val="tx1"/>
                </a:solidFill>
              </a:rPr>
              <a:t>The optional Outputs section declares output values that you can </a:t>
            </a:r>
            <a:r>
              <a:rPr lang="en-US" sz="2200" dirty="0">
                <a:solidFill>
                  <a:schemeClr val="tx1"/>
                </a:solidFill>
                <a:hlinkClick r:id="rId3">
                  <a:extLst>
                    <a:ext uri="{A12FA001-AC4F-418D-AE19-62706E023703}">
                      <ahyp:hlinkClr xmlns:ahyp="http://schemas.microsoft.com/office/drawing/2018/hyperlinkcolor" val="tx"/>
                    </a:ext>
                  </a:extLst>
                </a:hlinkClick>
              </a:rPr>
              <a:t>import into other stacks</a:t>
            </a:r>
            <a:r>
              <a:rPr lang="en-US" sz="2200" dirty="0">
                <a:solidFill>
                  <a:schemeClr val="tx1"/>
                </a:solidFill>
              </a:rPr>
              <a:t> to </a:t>
            </a:r>
            <a:r>
              <a:rPr lang="en-US" sz="2200" dirty="0">
                <a:solidFill>
                  <a:schemeClr val="tx1"/>
                </a:solidFill>
                <a:hlinkClick r:id="rId4">
                  <a:extLst>
                    <a:ext uri="{A12FA001-AC4F-418D-AE19-62706E023703}">
                      <ahyp:hlinkClr xmlns:ahyp="http://schemas.microsoft.com/office/drawing/2018/hyperlinkcolor" val="tx"/>
                    </a:ext>
                  </a:extLst>
                </a:hlinkClick>
              </a:rPr>
              <a:t>create cross-stack references</a:t>
            </a:r>
            <a:endParaRPr lang="en-US" sz="2200" dirty="0">
              <a:solidFill>
                <a:schemeClr val="tx1"/>
              </a:solidFill>
            </a:endParaRPr>
          </a:p>
          <a:p>
            <a:pPr marL="457200" indent="-457200">
              <a:buClr>
                <a:schemeClr val="accent1"/>
              </a:buClr>
              <a:buFont typeface="Wingdings" panose="05000000000000000000" pitchFamily="2" charset="2"/>
              <a:buChar char="Ø"/>
            </a:pPr>
            <a:r>
              <a:rPr lang="en-US" sz="2200" dirty="0">
                <a:solidFill>
                  <a:schemeClr val="tx1"/>
                </a:solidFill>
              </a:rPr>
              <a:t>Return in response (to describe stack calls), or </a:t>
            </a:r>
            <a:r>
              <a:rPr lang="en-US" sz="2200" dirty="0">
                <a:solidFill>
                  <a:schemeClr val="tx1"/>
                </a:solidFill>
                <a:hlinkClick r:id="rId5">
                  <a:extLst>
                    <a:ext uri="{A12FA001-AC4F-418D-AE19-62706E023703}">
                      <ahyp:hlinkClr xmlns:ahyp="http://schemas.microsoft.com/office/drawing/2018/hyperlinkcolor" val="tx"/>
                    </a:ext>
                  </a:extLst>
                </a:hlinkClick>
              </a:rPr>
              <a:t>view on the AWS CloudFormation console</a:t>
            </a:r>
            <a:endParaRPr lang="en-US" sz="2200" dirty="0">
              <a:solidFill>
                <a:schemeClr val="tx1"/>
              </a:solidFill>
              <a:ea typeface="Verdana" charset="0"/>
              <a:cs typeface="Verdana" charset="0"/>
            </a:endParaRPr>
          </a:p>
        </p:txBody>
      </p:sp>
      <p:sp>
        <p:nvSpPr>
          <p:cNvPr id="8" name="Rectangle 7">
            <a:extLst>
              <a:ext uri="{FF2B5EF4-FFF2-40B4-BE49-F238E27FC236}">
                <a16:creationId xmlns:a16="http://schemas.microsoft.com/office/drawing/2014/main" id="{4B891A1A-F5B0-4FFB-85CA-501AD0A2AA61}"/>
              </a:ext>
            </a:extLst>
          </p:cNvPr>
          <p:cNvSpPr/>
          <p:nvPr/>
        </p:nvSpPr>
        <p:spPr>
          <a:xfrm>
            <a:off x="643730" y="3199578"/>
            <a:ext cx="10684670" cy="2677656"/>
          </a:xfrm>
          <a:prstGeom prst="rect">
            <a:avLst/>
          </a:prstGeom>
          <a:ln>
            <a:solidFill>
              <a:schemeClr val="accent1"/>
            </a:solidFill>
          </a:ln>
        </p:spPr>
        <p:txBody>
          <a:bodyPr wrap="square">
            <a:spAutoFit/>
          </a:bodyPr>
          <a:lstStyle/>
          <a:p>
            <a:r>
              <a:rPr lang="en-US" sz="1400" dirty="0" err="1">
                <a:solidFill>
                  <a:srgbClr val="569CD6"/>
                </a:solidFill>
                <a:latin typeface="Menlo" panose="020B0609030804020204" pitchFamily="49" charset="0"/>
              </a:rPr>
              <a:t>AWSTemplateFormatVersion</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"2010-09-09"</a:t>
            </a:r>
            <a:endParaRPr lang="en-US" sz="1400" dirty="0">
              <a:solidFill>
                <a:srgbClr val="D4D4D4"/>
              </a:solidFill>
              <a:latin typeface="Menlo" panose="020B0609030804020204" pitchFamily="49" charset="0"/>
            </a:endParaRPr>
          </a:p>
          <a:p>
            <a:r>
              <a:rPr lang="en-US" sz="1400" dirty="0">
                <a:solidFill>
                  <a:srgbClr val="569CD6"/>
                </a:solidFill>
                <a:latin typeface="Menlo" panose="020B0609030804020204" pitchFamily="49" charset="0"/>
              </a:rPr>
              <a:t>Resources</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myStack</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Type</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AWS::CloudFormation::Stack</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Properties</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TemplateURL</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https://s3.amazonaws.com/cfn-templates-us-east-1/S3_Bucket.template</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TimeoutInMinutes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"60"</a:t>
            </a:r>
            <a:endParaRPr lang="en-US" sz="1400" dirty="0">
              <a:solidFill>
                <a:srgbClr val="D4D4D4"/>
              </a:solidFill>
              <a:latin typeface="Menlo" panose="020B0609030804020204" pitchFamily="49" charset="0"/>
            </a:endParaRPr>
          </a:p>
          <a:p>
            <a:r>
              <a:rPr lang="en-US" sz="1400" dirty="0">
                <a:solidFill>
                  <a:srgbClr val="569CD6"/>
                </a:solidFill>
                <a:latin typeface="Menlo" panose="020B0609030804020204" pitchFamily="49" charset="0"/>
              </a:rPr>
              <a:t>Outputs</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StackRef</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Value</a:t>
            </a:r>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!Ref</a:t>
            </a:r>
            <a:r>
              <a:rPr lang="en-US" sz="1400" dirty="0">
                <a:solidFill>
                  <a:srgbClr val="D4D4D4"/>
                </a:solidFill>
                <a:latin typeface="Menlo" panose="020B0609030804020204" pitchFamily="49" charset="0"/>
              </a:rPr>
              <a:t> </a:t>
            </a:r>
            <a:r>
              <a:rPr lang="en-US" sz="1400" dirty="0" err="1">
                <a:solidFill>
                  <a:srgbClr val="CE9178"/>
                </a:solidFill>
                <a:latin typeface="Menlo" panose="020B0609030804020204" pitchFamily="49" charset="0"/>
              </a:rPr>
              <a:t>myStack</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OutputFromNestedStack</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Value</a:t>
            </a:r>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a:t>
            </a:r>
            <a:r>
              <a:rPr lang="en-US" sz="1400" dirty="0" err="1">
                <a:solidFill>
                  <a:srgbClr val="569CD6"/>
                </a:solidFill>
                <a:latin typeface="Menlo" panose="020B0609030804020204" pitchFamily="49" charset="0"/>
              </a:rPr>
              <a:t>GetAtt</a:t>
            </a:r>
            <a:r>
              <a:rPr lang="en-US" sz="1400" dirty="0">
                <a:solidFill>
                  <a:srgbClr val="D4D4D4"/>
                </a:solidFill>
                <a:latin typeface="Menlo" panose="020B0609030804020204" pitchFamily="49" charset="0"/>
              </a:rPr>
              <a:t> </a:t>
            </a:r>
            <a:r>
              <a:rPr lang="en-US" sz="1400" dirty="0" err="1">
                <a:solidFill>
                  <a:srgbClr val="CE9178"/>
                </a:solidFill>
                <a:latin typeface="Menlo" panose="020B0609030804020204" pitchFamily="49" charset="0"/>
              </a:rPr>
              <a:t>myStack.Outputs.BucketName</a:t>
            </a:r>
            <a:endParaRPr lang="en-US" sz="1400" dirty="0">
              <a:solidFill>
                <a:srgbClr val="D4D4D4"/>
              </a:solidFill>
              <a:latin typeface="Menlo" panose="020B0609030804020204" pitchFamily="49" charset="0"/>
            </a:endParaRPr>
          </a:p>
        </p:txBody>
      </p:sp>
    </p:spTree>
    <p:extLst>
      <p:ext uri="{BB962C8B-B14F-4D97-AF65-F5344CB8AC3E}">
        <p14:creationId xmlns:p14="http://schemas.microsoft.com/office/powerpoint/2010/main" val="128863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50100" y="183779"/>
            <a:ext cx="9454886" cy="646331"/>
          </a:xfrm>
        </p:spPr>
        <p:txBody>
          <a:bodyPr/>
          <a:lstStyle/>
          <a:p>
            <a:pPr algn="ctr"/>
            <a:r>
              <a:rPr lang="en-US" sz="4000" dirty="0">
                <a:solidFill>
                  <a:srgbClr val="FFFFFF"/>
                </a:solidFill>
              </a:rPr>
              <a:t>AWS CloudFormation– Stack Updates</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19</a:t>
            </a:fld>
            <a:endParaRPr lang="en-US"/>
          </a:p>
        </p:txBody>
      </p:sp>
      <p:sp>
        <p:nvSpPr>
          <p:cNvPr id="12" name="Shape 342">
            <a:extLst>
              <a:ext uri="{FF2B5EF4-FFF2-40B4-BE49-F238E27FC236}">
                <a16:creationId xmlns:a16="http://schemas.microsoft.com/office/drawing/2014/main" id="{C6EA7E96-F8FA-4488-9FBC-BEB5FC5F4532}"/>
              </a:ext>
            </a:extLst>
          </p:cNvPr>
          <p:cNvSpPr/>
          <p:nvPr/>
        </p:nvSpPr>
        <p:spPr>
          <a:xfrm>
            <a:off x="919592" y="1531063"/>
            <a:ext cx="4965624" cy="304698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456058">
              <a:defRPr>
                <a:solidFill>
                  <a:srgbClr val="FFFFFF"/>
                </a:solidFill>
                <a:latin typeface="Helvetica Neue Light"/>
                <a:ea typeface="Helvetica Neue Light"/>
                <a:cs typeface="Helvetica Neue Light"/>
                <a:sym typeface="Helvetica Neue Light"/>
              </a:defRPr>
            </a:lvl1pPr>
          </a:lstStyle>
          <a:p>
            <a:pPr marL="342900" lvl="0" indent="-342900">
              <a:buClr>
                <a:schemeClr val="accent1"/>
              </a:buClr>
              <a:buFont typeface="Wingdings" panose="05000000000000000000" pitchFamily="2" charset="2"/>
              <a:buChar char="Ø"/>
              <a:defRPr>
                <a:solidFill>
                  <a:srgbClr val="000000"/>
                </a:solidFill>
              </a:defRPr>
            </a:pPr>
            <a:r>
              <a:rPr lang="en-US" sz="2200" dirty="0">
                <a:solidFill>
                  <a:schemeClr val="tx1"/>
                </a:solidFill>
                <a:latin typeface="+mn-lt"/>
                <a:ea typeface="Amazon Ember" panose="020B0603020204020204" pitchFamily="34" charset="0"/>
                <a:cs typeface="Amazon Ember" panose="020B0603020204020204" pitchFamily="34" charset="0"/>
              </a:rPr>
              <a:t>Make changes to a stack's settings or change its resources by updating stack</a:t>
            </a:r>
          </a:p>
          <a:p>
            <a:pPr marL="342900" lvl="0" indent="-342900">
              <a:buClr>
                <a:schemeClr val="accent1"/>
              </a:buClr>
              <a:buFont typeface="Wingdings" panose="05000000000000000000" pitchFamily="2" charset="2"/>
              <a:buChar char="Ø"/>
              <a:defRPr>
                <a:solidFill>
                  <a:srgbClr val="000000"/>
                </a:solidFill>
              </a:defRPr>
            </a:pPr>
            <a:r>
              <a:rPr lang="en-US" sz="2200" dirty="0">
                <a:solidFill>
                  <a:schemeClr val="tx1"/>
                </a:solidFill>
                <a:latin typeface="+mn-lt"/>
              </a:rPr>
              <a:t>When you update a stack, you submit changes to AWS CloudFormation</a:t>
            </a:r>
            <a:endParaRPr lang="en-US" sz="2200" dirty="0">
              <a:solidFill>
                <a:schemeClr val="tx1"/>
              </a:solidFill>
              <a:latin typeface="+mn-lt"/>
              <a:ea typeface="Amazon Ember" panose="020B0603020204020204" pitchFamily="34" charset="0"/>
              <a:cs typeface="Amazon Ember" panose="020B0603020204020204" pitchFamily="34" charset="0"/>
            </a:endParaRPr>
          </a:p>
          <a:p>
            <a:pPr marL="342900" lvl="0" indent="-342900">
              <a:buClr>
                <a:schemeClr val="accent1"/>
              </a:buClr>
              <a:buFont typeface="Wingdings" panose="05000000000000000000" pitchFamily="2" charset="2"/>
              <a:buChar char="Ø"/>
              <a:defRPr>
                <a:solidFill>
                  <a:srgbClr val="000000"/>
                </a:solidFill>
              </a:defRPr>
            </a:pPr>
            <a:r>
              <a:rPr lang="en-US" sz="2200" dirty="0">
                <a:solidFill>
                  <a:schemeClr val="tx1"/>
                </a:solidFill>
                <a:latin typeface="+mn-lt"/>
                <a:ea typeface="Amazon Ember" panose="020B0603020204020204" pitchFamily="34" charset="0"/>
                <a:cs typeface="Amazon Ember" panose="020B0603020204020204" pitchFamily="34" charset="0"/>
              </a:rPr>
              <a:t>Two methods for updating stacks: </a:t>
            </a:r>
            <a:r>
              <a:rPr lang="en-US" sz="2200" i="1" dirty="0">
                <a:solidFill>
                  <a:schemeClr val="tx1"/>
                </a:solidFill>
                <a:latin typeface="+mn-lt"/>
                <a:ea typeface="Amazon Ember" panose="020B0603020204020204" pitchFamily="34" charset="0"/>
                <a:cs typeface="Amazon Ember" panose="020B0603020204020204" pitchFamily="34" charset="0"/>
              </a:rPr>
              <a:t>direct update</a:t>
            </a:r>
            <a:r>
              <a:rPr lang="en-US" sz="2200" dirty="0">
                <a:solidFill>
                  <a:schemeClr val="tx1"/>
                </a:solidFill>
                <a:latin typeface="+mn-lt"/>
                <a:ea typeface="Amazon Ember" panose="020B0603020204020204" pitchFamily="34" charset="0"/>
                <a:cs typeface="Amazon Ember" panose="020B0603020204020204" pitchFamily="34" charset="0"/>
              </a:rPr>
              <a:t> or </a:t>
            </a:r>
            <a:r>
              <a:rPr lang="en-US" sz="2200" i="1" dirty="0">
                <a:solidFill>
                  <a:schemeClr val="tx1"/>
                </a:solidFill>
                <a:latin typeface="+mn-lt"/>
                <a:ea typeface="Amazon Ember" panose="020B0603020204020204" pitchFamily="34" charset="0"/>
                <a:cs typeface="Amazon Ember" panose="020B0603020204020204" pitchFamily="34" charset="0"/>
              </a:rPr>
              <a:t>change sets </a:t>
            </a:r>
            <a:r>
              <a:rPr lang="en-US" sz="2200" dirty="0">
                <a:solidFill>
                  <a:schemeClr val="tx1"/>
                </a:solidFill>
                <a:latin typeface="+mn-lt"/>
                <a:ea typeface="Amazon Ember" panose="020B0603020204020204" pitchFamily="34" charset="0"/>
                <a:cs typeface="Amazon Ember" panose="020B0603020204020204" pitchFamily="34" charset="0"/>
              </a:rPr>
              <a:t>(you</a:t>
            </a:r>
            <a:r>
              <a:rPr lang="en-US" sz="2200" i="1" dirty="0">
                <a:solidFill>
                  <a:schemeClr val="tx1"/>
                </a:solidFill>
                <a:latin typeface="+mn-lt"/>
                <a:ea typeface="Amazon Ember" panose="020B0603020204020204" pitchFamily="34" charset="0"/>
                <a:cs typeface="Amazon Ember" panose="020B0603020204020204" pitchFamily="34" charset="0"/>
              </a:rPr>
              <a:t> </a:t>
            </a:r>
            <a:r>
              <a:rPr lang="en-US" sz="2200" dirty="0">
                <a:solidFill>
                  <a:schemeClr val="tx1"/>
                </a:solidFill>
                <a:latin typeface="+mn-lt"/>
                <a:ea typeface="Amazon Ember" panose="020B0603020204020204" pitchFamily="34" charset="0"/>
                <a:cs typeface="Amazon Ember" panose="020B0603020204020204" pitchFamily="34" charset="0"/>
              </a:rPr>
              <a:t>create and execute)</a:t>
            </a:r>
            <a:endParaRPr sz="2200" dirty="0">
              <a:solidFill>
                <a:schemeClr val="tx1"/>
              </a:solidFill>
              <a:latin typeface="+mn-lt"/>
              <a:ea typeface="Amazon Ember" panose="020B0603020204020204" pitchFamily="34" charset="0"/>
              <a:cs typeface="Amazon Ember" panose="020B0603020204020204" pitchFamily="34" charset="0"/>
            </a:endParaRPr>
          </a:p>
        </p:txBody>
      </p:sp>
      <p:pic>
        <p:nvPicPr>
          <p:cNvPr id="13" name="Picture 12">
            <a:extLst>
              <a:ext uri="{FF2B5EF4-FFF2-40B4-BE49-F238E27FC236}">
                <a16:creationId xmlns:a16="http://schemas.microsoft.com/office/drawing/2014/main" id="{2056AD8B-95BA-4C79-980B-775B664D395F}"/>
              </a:ext>
            </a:extLst>
          </p:cNvPr>
          <p:cNvPicPr>
            <a:picLocks noChangeAspect="1"/>
          </p:cNvPicPr>
          <p:nvPr/>
        </p:nvPicPr>
        <p:blipFill>
          <a:blip r:embed="rId3"/>
          <a:stretch>
            <a:fillRect/>
          </a:stretch>
        </p:blipFill>
        <p:spPr>
          <a:xfrm>
            <a:off x="7274040" y="1531063"/>
            <a:ext cx="3998368" cy="3046988"/>
          </a:xfrm>
          <a:prstGeom prst="rect">
            <a:avLst/>
          </a:prstGeom>
        </p:spPr>
      </p:pic>
      <p:sp>
        <p:nvSpPr>
          <p:cNvPr id="14" name="Rectangle 13">
            <a:extLst>
              <a:ext uri="{FF2B5EF4-FFF2-40B4-BE49-F238E27FC236}">
                <a16:creationId xmlns:a16="http://schemas.microsoft.com/office/drawing/2014/main" id="{D9CFDCBF-5889-4B2B-A702-9EBFDEB1E50E}"/>
              </a:ext>
            </a:extLst>
          </p:cNvPr>
          <p:cNvSpPr/>
          <p:nvPr/>
        </p:nvSpPr>
        <p:spPr>
          <a:xfrm>
            <a:off x="3851369" y="5065327"/>
            <a:ext cx="7421039" cy="523220"/>
          </a:xfrm>
          <a:prstGeom prst="rect">
            <a:avLst/>
          </a:prstGeom>
          <a:ln>
            <a:solidFill>
              <a:schemeClr val="accent1"/>
            </a:solidFill>
          </a:ln>
        </p:spPr>
        <p:txBody>
          <a:bodyPr wrap="square">
            <a:spAutoFit/>
          </a:bodyPr>
          <a:lstStyle/>
          <a:p>
            <a:r>
              <a:rPr lang="en-US" sz="1400" dirty="0" err="1">
                <a:solidFill>
                  <a:srgbClr val="D4D4D4"/>
                </a:solidFill>
                <a:latin typeface="Menlo" panose="020B0609030804020204" pitchFamily="49" charset="0"/>
              </a:rPr>
              <a:t>aws</a:t>
            </a:r>
            <a:r>
              <a:rPr lang="en-US" sz="1400" dirty="0">
                <a:solidFill>
                  <a:srgbClr val="D4D4D4"/>
                </a:solidFill>
                <a:latin typeface="Menlo" panose="020B0609030804020204" pitchFamily="49" charset="0"/>
              </a:rPr>
              <a:t> </a:t>
            </a:r>
            <a:r>
              <a:rPr lang="en-US" sz="1400" dirty="0" err="1">
                <a:solidFill>
                  <a:srgbClr val="D4D4D4"/>
                </a:solidFill>
                <a:latin typeface="Menlo" panose="020B0609030804020204" pitchFamily="49" charset="0"/>
              </a:rPr>
              <a:t>cloudformation</a:t>
            </a:r>
            <a:r>
              <a:rPr lang="en-US" sz="1400" dirty="0">
                <a:solidFill>
                  <a:srgbClr val="D4D4D4"/>
                </a:solidFill>
                <a:latin typeface="Menlo" panose="020B0609030804020204" pitchFamily="49" charset="0"/>
              </a:rPr>
              <a:t> update-stack --stack-name </a:t>
            </a:r>
            <a:r>
              <a:rPr lang="en-US" sz="1400" dirty="0" err="1">
                <a:solidFill>
                  <a:srgbClr val="D4D4D4"/>
                </a:solidFill>
                <a:latin typeface="Menlo" panose="020B0609030804020204" pitchFamily="49" charset="0"/>
              </a:rPr>
              <a:t>mystack</a:t>
            </a:r>
            <a:r>
              <a:rPr lang="en-US" sz="1400" dirty="0">
                <a:solidFill>
                  <a:srgbClr val="D4D4D4"/>
                </a:solidFill>
                <a:latin typeface="Menlo" panose="020B0609030804020204" pitchFamily="49" charset="0"/>
              </a:rPr>
              <a:t> --use-previous-template --notification-</a:t>
            </a:r>
            <a:r>
              <a:rPr lang="en-US" sz="1400" dirty="0" err="1">
                <a:solidFill>
                  <a:srgbClr val="D4D4D4"/>
                </a:solidFill>
                <a:latin typeface="Menlo" panose="020B0609030804020204" pitchFamily="49" charset="0"/>
              </a:rPr>
              <a:t>arns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"arn:aws:sns:us-east-1:12345678912:mytopic"</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"arn:aws:sns:us-east-1:12345678912:mytopic2"</a:t>
            </a:r>
            <a:endParaRPr lang="en-US" sz="1400" dirty="0">
              <a:solidFill>
                <a:srgbClr val="D4D4D4"/>
              </a:solidFill>
              <a:latin typeface="Menlo" panose="020B0609030804020204" pitchFamily="49" charset="0"/>
            </a:endParaRPr>
          </a:p>
        </p:txBody>
      </p:sp>
    </p:spTree>
    <p:extLst>
      <p:ext uri="{BB962C8B-B14F-4D97-AF65-F5344CB8AC3E}">
        <p14:creationId xmlns:p14="http://schemas.microsoft.com/office/powerpoint/2010/main" val="74580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1D22A-231F-44B8-9DDD-53AECFD5D1A1}"/>
              </a:ext>
            </a:extLst>
          </p:cNvPr>
          <p:cNvSpPr>
            <a:spLocks noGrp="1"/>
          </p:cNvSpPr>
          <p:nvPr>
            <p:ph type="title"/>
          </p:nvPr>
        </p:nvSpPr>
        <p:spPr>
          <a:xfrm>
            <a:off x="648272" y="101537"/>
            <a:ext cx="5321970" cy="646331"/>
          </a:xfrm>
        </p:spPr>
        <p:txBody>
          <a:bodyPr/>
          <a:lstStyle/>
          <a:p>
            <a:r>
              <a:rPr lang="en-US" sz="4000" dirty="0">
                <a:solidFill>
                  <a:srgbClr val="FFFFFF"/>
                </a:solidFill>
                <a:ea typeface="Amazon Ember Display" panose="020F0603020204020204" pitchFamily="34" charset="0"/>
                <a:cs typeface="Amazon Ember Display" panose="020F0603020204020204" pitchFamily="34" charset="0"/>
              </a:rPr>
              <a:t>AWS CloudFormation</a:t>
            </a:r>
            <a:endParaRPr lang="en-US" sz="4000" dirty="0">
              <a:ea typeface="Amazon Ember Display" panose="020F0603020204020204" pitchFamily="34" charset="0"/>
              <a:cs typeface="Amazon Ember Display" panose="020F0603020204020204" pitchFamily="34" charset="0"/>
            </a:endParaRPr>
          </a:p>
        </p:txBody>
      </p:sp>
      <p:sp>
        <p:nvSpPr>
          <p:cNvPr id="5" name="Content Placeholder 4">
            <a:extLst>
              <a:ext uri="{FF2B5EF4-FFF2-40B4-BE49-F238E27FC236}">
                <a16:creationId xmlns:a16="http://schemas.microsoft.com/office/drawing/2014/main" id="{6FE436D9-9B59-4E9A-AA6D-8C706D2937D5}"/>
              </a:ext>
            </a:extLst>
          </p:cNvPr>
          <p:cNvSpPr>
            <a:spLocks noGrp="1"/>
          </p:cNvSpPr>
          <p:nvPr>
            <p:ph idx="1"/>
          </p:nvPr>
        </p:nvSpPr>
        <p:spPr>
          <a:xfrm>
            <a:off x="1408600" y="1839067"/>
            <a:ext cx="4687400" cy="3125026"/>
          </a:xfrm>
        </p:spPr>
        <p:txBody>
          <a:bodyPr/>
          <a:lstStyle/>
          <a:p>
            <a:pPr marL="342900" indent="-342900">
              <a:buClr>
                <a:schemeClr val="accent1"/>
              </a:buClr>
              <a:buFont typeface="Wingdings" panose="05000000000000000000" pitchFamily="2" charset="2"/>
              <a:buChar char="Ø"/>
            </a:pPr>
            <a:r>
              <a:rPr lang="en-US" sz="2400" dirty="0">
                <a:ea typeface="Amazon Ember Display" panose="020F0603020204020204" pitchFamily="34" charset="0"/>
                <a:cs typeface="Amazon Ember Display" panose="020F0603020204020204" pitchFamily="34" charset="0"/>
              </a:rPr>
              <a:t>Declarative and flexible</a:t>
            </a:r>
          </a:p>
          <a:p>
            <a:pPr marL="342900" indent="-342900">
              <a:buClr>
                <a:schemeClr val="accent1"/>
              </a:buClr>
              <a:buFont typeface="Wingdings" panose="05000000000000000000" pitchFamily="2" charset="2"/>
              <a:buChar char="Ø"/>
            </a:pPr>
            <a:r>
              <a:rPr lang="en-US" sz="2400" dirty="0">
                <a:ea typeface="Amazon Ember Display" panose="020F0603020204020204" pitchFamily="34" charset="0"/>
                <a:cs typeface="Amazon Ember Display" panose="020F0603020204020204" pitchFamily="34" charset="0"/>
              </a:rPr>
              <a:t>Transparent and open</a:t>
            </a:r>
          </a:p>
          <a:p>
            <a:pPr marL="342900" indent="-342900">
              <a:buClr>
                <a:schemeClr val="accent1"/>
              </a:buClr>
              <a:buFont typeface="Wingdings" panose="05000000000000000000" pitchFamily="2" charset="2"/>
              <a:buChar char="Ø"/>
            </a:pPr>
            <a:r>
              <a:rPr lang="en-US" sz="2400" dirty="0">
                <a:ea typeface="Amazon Ember Display" panose="020F0603020204020204" pitchFamily="34" charset="0"/>
                <a:cs typeface="Amazon Ember Display" panose="020F0603020204020204" pitchFamily="34" charset="0"/>
              </a:rPr>
              <a:t>Customizable (parameters)</a:t>
            </a:r>
          </a:p>
          <a:p>
            <a:pPr marL="342900" indent="-342900">
              <a:buClr>
                <a:schemeClr val="accent1"/>
              </a:buClr>
              <a:buFont typeface="Wingdings" panose="05000000000000000000" pitchFamily="2" charset="2"/>
              <a:buChar char="Ø"/>
            </a:pPr>
            <a:r>
              <a:rPr lang="en-US" sz="2400" dirty="0">
                <a:ea typeface="Amazon Ember Display" panose="020F0603020204020204" pitchFamily="34" charset="0"/>
                <a:cs typeface="Amazon Ember Display" panose="020F0603020204020204" pitchFamily="34" charset="0"/>
              </a:rPr>
              <a:t>Integration ready</a:t>
            </a:r>
          </a:p>
          <a:p>
            <a:pPr marL="342900" indent="-342900">
              <a:buClr>
                <a:schemeClr val="accent1"/>
              </a:buClr>
              <a:buFont typeface="Wingdings" panose="05000000000000000000" pitchFamily="2" charset="2"/>
              <a:buChar char="Ø"/>
            </a:pPr>
            <a:r>
              <a:rPr lang="en-US" sz="2400" dirty="0">
                <a:ea typeface="Amazon Ember Display" panose="020F0603020204020204" pitchFamily="34" charset="0"/>
                <a:cs typeface="Amazon Ember Display" panose="020F0603020204020204" pitchFamily="34" charset="0"/>
              </a:rPr>
              <a:t>Don’t reinvent the wheel</a:t>
            </a:r>
          </a:p>
          <a:p>
            <a:pPr marL="342900" indent="-342900">
              <a:buClr>
                <a:schemeClr val="accent1"/>
              </a:buClr>
              <a:buFont typeface="Wingdings" panose="05000000000000000000" pitchFamily="2" charset="2"/>
              <a:buChar char="Ø"/>
            </a:pPr>
            <a:r>
              <a:rPr lang="en-US" sz="2400" dirty="0">
                <a:ea typeface="Amazon Ember Display" panose="020F0603020204020204" pitchFamily="34" charset="0"/>
                <a:cs typeface="Amazon Ember Display" panose="020F0603020204020204" pitchFamily="34" charset="0"/>
              </a:rPr>
              <a:t>No extra charge</a:t>
            </a:r>
            <a:endParaRPr lang="en-US" dirty="0"/>
          </a:p>
          <a:p>
            <a:endParaRPr lang="en-US" dirty="0"/>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418588FA-3BB9-3244-924E-E797D864D34C}"/>
              </a:ext>
            </a:extLst>
          </p:cNvPr>
          <p:cNvSpPr>
            <a:spLocks noGrp="1"/>
          </p:cNvSpPr>
          <p:nvPr>
            <p:ph type="sldNum" sz="quarter" idx="12"/>
          </p:nvPr>
        </p:nvSpPr>
        <p:spPr/>
        <p:txBody>
          <a:bodyPr/>
          <a:lstStyle/>
          <a:p>
            <a:fld id="{EB4B8DE2-A4E8-46E4-8BBF-D75455EFF32C}" type="slidenum">
              <a:rPr lang="en-US" smtClean="0"/>
              <a:pPr/>
              <a:t>2</a:t>
            </a:fld>
            <a:endParaRPr lang="en-US"/>
          </a:p>
        </p:txBody>
      </p:sp>
      <p:pic>
        <p:nvPicPr>
          <p:cNvPr id="6" name="Graphic 5">
            <a:extLst>
              <a:ext uri="{FF2B5EF4-FFF2-40B4-BE49-F238E27FC236}">
                <a16:creationId xmlns:a16="http://schemas.microsoft.com/office/drawing/2014/main" id="{E118ED8A-E53B-4F08-90E3-C69D85359B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5817" y="2100324"/>
            <a:ext cx="2954983" cy="2954983"/>
          </a:xfrm>
          <a:prstGeom prst="rect">
            <a:avLst/>
          </a:prstGeom>
        </p:spPr>
      </p:pic>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75485" y="181313"/>
            <a:ext cx="9454886" cy="646331"/>
          </a:xfrm>
        </p:spPr>
        <p:txBody>
          <a:bodyPr/>
          <a:lstStyle/>
          <a:p>
            <a:pPr algn="ctr"/>
            <a:r>
              <a:rPr lang="en-US" sz="4000" dirty="0">
                <a:solidFill>
                  <a:srgbClr val="FFFFFF"/>
                </a:solidFill>
              </a:rPr>
              <a:t>AWS CloudFormation – Change Sets</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20</a:t>
            </a:fld>
            <a:endParaRPr lang="en-US"/>
          </a:p>
        </p:txBody>
      </p:sp>
      <p:sp>
        <p:nvSpPr>
          <p:cNvPr id="7" name="Content Placeholder 3">
            <a:extLst>
              <a:ext uri="{FF2B5EF4-FFF2-40B4-BE49-F238E27FC236}">
                <a16:creationId xmlns:a16="http://schemas.microsoft.com/office/drawing/2014/main" id="{C97FB12C-5558-45D7-AB94-48B40F7AA226}"/>
              </a:ext>
            </a:extLst>
          </p:cNvPr>
          <p:cNvSpPr>
            <a:spLocks noGrp="1"/>
          </p:cNvSpPr>
          <p:nvPr>
            <p:ph sz="half" idx="1"/>
          </p:nvPr>
        </p:nvSpPr>
        <p:spPr>
          <a:xfrm>
            <a:off x="675486" y="1104305"/>
            <a:ext cx="10580344" cy="1541961"/>
          </a:xfrm>
        </p:spPr>
        <p:txBody>
          <a:bodyPr/>
          <a:lstStyle/>
          <a:p>
            <a:pPr marL="548640" indent="-548640">
              <a:buClr>
                <a:schemeClr val="accent1"/>
              </a:buClr>
              <a:buFont typeface="Wingdings" panose="05000000000000000000" pitchFamily="2" charset="2"/>
              <a:buChar char="Ø"/>
            </a:pPr>
            <a:r>
              <a:rPr lang="en-US" sz="2200" dirty="0">
                <a:solidFill>
                  <a:schemeClr val="tx1"/>
                </a:solidFill>
                <a:latin typeface="+mn-lt"/>
                <a:ea typeface="Verdana" charset="0"/>
                <a:cs typeface="Verdana" charset="0"/>
              </a:rPr>
              <a:t>Change sets </a:t>
            </a:r>
            <a:r>
              <a:rPr lang="en-US" sz="2200" dirty="0">
                <a:solidFill>
                  <a:schemeClr val="tx1"/>
                </a:solidFill>
                <a:latin typeface="+mn-lt"/>
              </a:rPr>
              <a:t>enable you to </a:t>
            </a:r>
            <a:r>
              <a:rPr lang="en-US" sz="2200" dirty="0">
                <a:solidFill>
                  <a:schemeClr val="tx1"/>
                </a:solidFill>
                <a:latin typeface="+mn-lt"/>
                <a:ea typeface="Verdana" charset="0"/>
                <a:cs typeface="Verdana" charset="0"/>
              </a:rPr>
              <a:t>preview</a:t>
            </a:r>
            <a:r>
              <a:rPr lang="en-US" sz="2200" dirty="0">
                <a:solidFill>
                  <a:schemeClr val="tx1"/>
                </a:solidFill>
                <a:latin typeface="+mn-lt"/>
              </a:rPr>
              <a:t> how proposed changes to a stack might impact your running resources</a:t>
            </a:r>
          </a:p>
          <a:p>
            <a:pPr marL="548640" indent="-548640">
              <a:buClr>
                <a:schemeClr val="accent1"/>
              </a:buClr>
              <a:buFont typeface="Wingdings" panose="05000000000000000000" pitchFamily="2" charset="2"/>
              <a:buChar char="Ø"/>
            </a:pPr>
            <a:r>
              <a:rPr lang="en-US" sz="2200" dirty="0">
                <a:solidFill>
                  <a:schemeClr val="tx1"/>
                </a:solidFill>
                <a:latin typeface="+mn-lt"/>
                <a:ea typeface="Verdana" charset="0"/>
                <a:cs typeface="Verdana" charset="0"/>
              </a:rPr>
              <a:t>AWS CloudFormation </a:t>
            </a:r>
            <a:r>
              <a:rPr lang="en-US" sz="2200" dirty="0">
                <a:solidFill>
                  <a:schemeClr val="tx1"/>
                </a:solidFill>
                <a:latin typeface="+mn-lt"/>
              </a:rPr>
              <a:t>makes the changes to your stack only when you decide to </a:t>
            </a:r>
            <a:r>
              <a:rPr lang="en-US" sz="2200" dirty="0">
                <a:solidFill>
                  <a:schemeClr val="tx1"/>
                </a:solidFill>
                <a:latin typeface="+mn-lt"/>
                <a:ea typeface="Verdana" charset="0"/>
                <a:cs typeface="Verdana" charset="0"/>
              </a:rPr>
              <a:t>execute the change set</a:t>
            </a:r>
            <a:r>
              <a:rPr lang="en-US" sz="2200" dirty="0">
                <a:solidFill>
                  <a:schemeClr val="tx1"/>
                </a:solidFill>
                <a:latin typeface="+mn-lt"/>
              </a:rPr>
              <a:t> </a:t>
            </a:r>
          </a:p>
        </p:txBody>
      </p:sp>
      <p:grpSp>
        <p:nvGrpSpPr>
          <p:cNvPr id="8" name="Group 7">
            <a:extLst>
              <a:ext uri="{FF2B5EF4-FFF2-40B4-BE49-F238E27FC236}">
                <a16:creationId xmlns:a16="http://schemas.microsoft.com/office/drawing/2014/main" id="{7E60D54A-FF70-45CC-B598-130EC432A148}"/>
              </a:ext>
            </a:extLst>
          </p:cNvPr>
          <p:cNvGrpSpPr/>
          <p:nvPr/>
        </p:nvGrpSpPr>
        <p:grpSpPr>
          <a:xfrm>
            <a:off x="1013942" y="781655"/>
            <a:ext cx="10517658" cy="5294690"/>
            <a:chOff x="1842506" y="1281208"/>
            <a:chExt cx="10899758" cy="5939990"/>
          </a:xfrm>
        </p:grpSpPr>
        <p:pic>
          <p:nvPicPr>
            <p:cNvPr id="9" name="Graphic 8">
              <a:extLst>
                <a:ext uri="{FF2B5EF4-FFF2-40B4-BE49-F238E27FC236}">
                  <a16:creationId xmlns:a16="http://schemas.microsoft.com/office/drawing/2014/main" id="{50A41804-7F6E-47D9-9950-6D08ABAE2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17492" y="4197984"/>
              <a:ext cx="914400" cy="914400"/>
            </a:xfrm>
            <a:prstGeom prst="rect">
              <a:avLst/>
            </a:prstGeom>
          </p:spPr>
        </p:pic>
        <p:pic>
          <p:nvPicPr>
            <p:cNvPr id="10" name="Graphic 9">
              <a:extLst>
                <a:ext uri="{FF2B5EF4-FFF2-40B4-BE49-F238E27FC236}">
                  <a16:creationId xmlns:a16="http://schemas.microsoft.com/office/drawing/2014/main" id="{36CA59FA-5D12-408A-A5E3-A4861DA938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0282" y="4217900"/>
              <a:ext cx="914400" cy="914400"/>
            </a:xfrm>
            <a:prstGeom prst="rect">
              <a:avLst/>
            </a:prstGeom>
          </p:spPr>
        </p:pic>
        <p:pic>
          <p:nvPicPr>
            <p:cNvPr id="11" name="Graphic 10">
              <a:extLst>
                <a:ext uri="{FF2B5EF4-FFF2-40B4-BE49-F238E27FC236}">
                  <a16:creationId xmlns:a16="http://schemas.microsoft.com/office/drawing/2014/main" id="{C9328689-C418-4B1C-BC79-777DFB6019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8260" y="4217900"/>
              <a:ext cx="914400" cy="914400"/>
            </a:xfrm>
            <a:prstGeom prst="rect">
              <a:avLst/>
            </a:prstGeom>
          </p:spPr>
        </p:pic>
        <p:pic>
          <p:nvPicPr>
            <p:cNvPr id="15" name="Graphic 14">
              <a:extLst>
                <a:ext uri="{FF2B5EF4-FFF2-40B4-BE49-F238E27FC236}">
                  <a16:creationId xmlns:a16="http://schemas.microsoft.com/office/drawing/2014/main" id="{A75B4DC7-0EE1-4035-8297-E36A47933F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2506" y="3849248"/>
              <a:ext cx="914400" cy="914400"/>
            </a:xfrm>
            <a:prstGeom prst="rect">
              <a:avLst/>
            </a:prstGeom>
          </p:spPr>
        </p:pic>
        <p:pic>
          <p:nvPicPr>
            <p:cNvPr id="16" name="Graphic 15">
              <a:extLst>
                <a:ext uri="{FF2B5EF4-FFF2-40B4-BE49-F238E27FC236}">
                  <a16:creationId xmlns:a16="http://schemas.microsoft.com/office/drawing/2014/main" id="{C2ECD834-8984-4A9D-9A19-0473DE42DC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6315" y="4263357"/>
              <a:ext cx="823486" cy="823486"/>
            </a:xfrm>
            <a:prstGeom prst="rect">
              <a:avLst/>
            </a:prstGeom>
          </p:spPr>
        </p:pic>
        <p:sp>
          <p:nvSpPr>
            <p:cNvPr id="17" name="TextBox 16">
              <a:extLst>
                <a:ext uri="{FF2B5EF4-FFF2-40B4-BE49-F238E27FC236}">
                  <a16:creationId xmlns:a16="http://schemas.microsoft.com/office/drawing/2014/main" id="{BB6056A9-7E4A-4953-9661-63EEB60B6139}"/>
                </a:ext>
              </a:extLst>
            </p:cNvPr>
            <p:cNvSpPr txBox="1"/>
            <p:nvPr/>
          </p:nvSpPr>
          <p:spPr>
            <a:xfrm>
              <a:off x="1990374" y="5299880"/>
              <a:ext cx="1415772" cy="523220"/>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Original Stack/</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Template</a:t>
              </a:r>
            </a:p>
          </p:txBody>
        </p:sp>
        <p:sp>
          <p:nvSpPr>
            <p:cNvPr id="18" name="TextBox 17">
              <a:extLst>
                <a:ext uri="{FF2B5EF4-FFF2-40B4-BE49-F238E27FC236}">
                  <a16:creationId xmlns:a16="http://schemas.microsoft.com/office/drawing/2014/main" id="{176AB479-9FCD-46A1-9CCA-3942DE1596AD}"/>
                </a:ext>
              </a:extLst>
            </p:cNvPr>
            <p:cNvSpPr txBox="1"/>
            <p:nvPr/>
          </p:nvSpPr>
          <p:spPr>
            <a:xfrm>
              <a:off x="5161883" y="5297530"/>
              <a:ext cx="1111202" cy="307777"/>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sp>
          <p:nvSpPr>
            <p:cNvPr id="19" name="TextBox 18">
              <a:extLst>
                <a:ext uri="{FF2B5EF4-FFF2-40B4-BE49-F238E27FC236}">
                  <a16:creationId xmlns:a16="http://schemas.microsoft.com/office/drawing/2014/main" id="{450D8729-97C0-4C8D-B0B6-ACAC4754DCE9}"/>
                </a:ext>
              </a:extLst>
            </p:cNvPr>
            <p:cNvSpPr txBox="1"/>
            <p:nvPr/>
          </p:nvSpPr>
          <p:spPr>
            <a:xfrm>
              <a:off x="10807119" y="5288607"/>
              <a:ext cx="1935145" cy="523220"/>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AWS CloudFormation</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updates your stack</a:t>
              </a:r>
            </a:p>
          </p:txBody>
        </p:sp>
        <p:sp>
          <p:nvSpPr>
            <p:cNvPr id="20" name="TextBox 19">
              <a:extLst>
                <a:ext uri="{FF2B5EF4-FFF2-40B4-BE49-F238E27FC236}">
                  <a16:creationId xmlns:a16="http://schemas.microsoft.com/office/drawing/2014/main" id="{4FB53B5F-12BA-4009-91BC-1B2571D3DB23}"/>
                </a:ext>
              </a:extLst>
            </p:cNvPr>
            <p:cNvSpPr txBox="1"/>
            <p:nvPr/>
          </p:nvSpPr>
          <p:spPr>
            <a:xfrm>
              <a:off x="8122457" y="5325550"/>
              <a:ext cx="1111202" cy="307777"/>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cxnSp>
          <p:nvCxnSpPr>
            <p:cNvPr id="21" name="Straight Arrow Connector 20">
              <a:extLst>
                <a:ext uri="{FF2B5EF4-FFF2-40B4-BE49-F238E27FC236}">
                  <a16:creationId xmlns:a16="http://schemas.microsoft.com/office/drawing/2014/main" id="{C9B995C4-4183-4F62-A660-8FADA46131DE}"/>
                </a:ext>
              </a:extLst>
            </p:cNvPr>
            <p:cNvCxnSpPr>
              <a:stCxn id="11" idx="3"/>
              <a:endCxn id="10" idx="1"/>
            </p:cNvCxnSpPr>
            <p:nvPr/>
          </p:nvCxnSpPr>
          <p:spPr>
            <a:xfrm>
              <a:off x="3612660" y="4675100"/>
              <a:ext cx="164762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970A603-29DD-401B-AA96-2ACA9550004A}"/>
                </a:ext>
              </a:extLst>
            </p:cNvPr>
            <p:cNvCxnSpPr>
              <a:stCxn id="10" idx="3"/>
              <a:endCxn id="16" idx="1"/>
            </p:cNvCxnSpPr>
            <p:nvPr/>
          </p:nvCxnSpPr>
          <p:spPr>
            <a:xfrm>
              <a:off x="6174682" y="4675100"/>
              <a:ext cx="2091633"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EABF0FF-76E7-4337-A471-E640684A7706}"/>
                </a:ext>
              </a:extLst>
            </p:cNvPr>
            <p:cNvCxnSpPr>
              <a:cxnSpLocks/>
              <a:stCxn id="16" idx="3"/>
              <a:endCxn id="9" idx="1"/>
            </p:cNvCxnSpPr>
            <p:nvPr/>
          </p:nvCxnSpPr>
          <p:spPr>
            <a:xfrm flipV="1">
              <a:off x="9089801" y="4655184"/>
              <a:ext cx="2227691" cy="19916"/>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4DBFEE9-A751-4E8E-851F-4191E822183A}"/>
                </a:ext>
              </a:extLst>
            </p:cNvPr>
            <p:cNvSpPr txBox="1"/>
            <p:nvPr/>
          </p:nvSpPr>
          <p:spPr>
            <a:xfrm>
              <a:off x="3842663" y="3882589"/>
              <a:ext cx="1059907" cy="523220"/>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1. Create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sp>
          <p:nvSpPr>
            <p:cNvPr id="25" name="TextBox 24">
              <a:extLst>
                <a:ext uri="{FF2B5EF4-FFF2-40B4-BE49-F238E27FC236}">
                  <a16:creationId xmlns:a16="http://schemas.microsoft.com/office/drawing/2014/main" id="{B19B5EBB-BBC4-4D94-9B9F-5A5EEC0CFCFA}"/>
                </a:ext>
              </a:extLst>
            </p:cNvPr>
            <p:cNvSpPr txBox="1"/>
            <p:nvPr/>
          </p:nvSpPr>
          <p:spPr>
            <a:xfrm>
              <a:off x="6433363" y="3882589"/>
              <a:ext cx="1438215" cy="523220"/>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2. View/accept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sp>
          <p:nvSpPr>
            <p:cNvPr id="26" name="TextBox 25">
              <a:extLst>
                <a:ext uri="{FF2B5EF4-FFF2-40B4-BE49-F238E27FC236}">
                  <a16:creationId xmlns:a16="http://schemas.microsoft.com/office/drawing/2014/main" id="{7A7F385B-AEF6-468A-BAA2-15B9B7C294B5}"/>
                </a:ext>
              </a:extLst>
            </p:cNvPr>
            <p:cNvSpPr txBox="1"/>
            <p:nvPr/>
          </p:nvSpPr>
          <p:spPr>
            <a:xfrm>
              <a:off x="9673693" y="3882589"/>
              <a:ext cx="1059907" cy="523220"/>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4. Execute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change set</a:t>
              </a:r>
            </a:p>
          </p:txBody>
        </p:sp>
        <p:sp>
          <p:nvSpPr>
            <p:cNvPr id="27" name="Arc 26">
              <a:extLst>
                <a:ext uri="{FF2B5EF4-FFF2-40B4-BE49-F238E27FC236}">
                  <a16:creationId xmlns:a16="http://schemas.microsoft.com/office/drawing/2014/main" id="{ECB48418-BB8D-489E-9E52-1E6AE084062F}"/>
                </a:ext>
              </a:extLst>
            </p:cNvPr>
            <p:cNvSpPr/>
            <p:nvPr/>
          </p:nvSpPr>
          <p:spPr>
            <a:xfrm rot="8337385">
              <a:off x="3893960" y="1281208"/>
              <a:ext cx="5806751" cy="5087619"/>
            </a:xfrm>
            <a:prstGeom prst="arc">
              <a:avLst/>
            </a:prstGeom>
            <a:ln w="5080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FFA41915-22D2-4CFF-BBF6-735B81B312CA}"/>
                </a:ext>
              </a:extLst>
            </p:cNvPr>
            <p:cNvSpPr txBox="1"/>
            <p:nvPr/>
          </p:nvSpPr>
          <p:spPr>
            <a:xfrm>
              <a:off x="5080326" y="6697978"/>
              <a:ext cx="2621230" cy="523220"/>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3. (optional) Create additional</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change sets</a:t>
              </a:r>
            </a:p>
          </p:txBody>
        </p:sp>
      </p:grpSp>
    </p:spTree>
    <p:extLst>
      <p:ext uri="{BB962C8B-B14F-4D97-AF65-F5344CB8AC3E}">
        <p14:creationId xmlns:p14="http://schemas.microsoft.com/office/powerpoint/2010/main" val="127702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569552" y="171515"/>
            <a:ext cx="9454886" cy="646331"/>
          </a:xfrm>
        </p:spPr>
        <p:txBody>
          <a:bodyPr/>
          <a:lstStyle/>
          <a:p>
            <a:pPr algn="ctr"/>
            <a:r>
              <a:rPr lang="en-US" sz="4000" dirty="0">
                <a:solidFill>
                  <a:srgbClr val="FFFFFF"/>
                </a:solidFill>
              </a:rPr>
              <a:t>AWS CloudFormation – Needed Stacks</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21</a:t>
            </a:fld>
            <a:endParaRPr lang="en-US"/>
          </a:p>
        </p:txBody>
      </p:sp>
      <p:sp>
        <p:nvSpPr>
          <p:cNvPr id="29" name="Content Placeholder 1">
            <a:extLst>
              <a:ext uri="{FF2B5EF4-FFF2-40B4-BE49-F238E27FC236}">
                <a16:creationId xmlns:a16="http://schemas.microsoft.com/office/drawing/2014/main" id="{B630DE5D-2D53-46A6-9E56-7F7FAC8B5EEA}"/>
              </a:ext>
            </a:extLst>
          </p:cNvPr>
          <p:cNvSpPr>
            <a:spLocks noGrp="1"/>
          </p:cNvSpPr>
          <p:nvPr>
            <p:ph idx="1"/>
          </p:nvPr>
        </p:nvSpPr>
        <p:spPr>
          <a:xfrm>
            <a:off x="838132" y="1202883"/>
            <a:ext cx="7213668" cy="4697581"/>
          </a:xfrm>
          <a:prstGeom prst="rect">
            <a:avLst/>
          </a:prstGeom>
        </p:spPr>
        <p:txBody>
          <a:bodyPr/>
          <a:lstStyle/>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Monolithic to Modular: common patterns can emerge in which you declare the same components in multiple templates</a:t>
            </a:r>
          </a:p>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Root (A) AWS CloudFormation is the root stack for all the other, nested, stacks in the hierarchy</a:t>
            </a:r>
          </a:p>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Nested stack templates must be placed in Amazon S3</a:t>
            </a:r>
          </a:p>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Broad permissions required to create a stack</a:t>
            </a:r>
          </a:p>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Blast radius – Takes one parent stack to destroy them all</a:t>
            </a:r>
          </a:p>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Using nested stacks to declare common components is considered a </a:t>
            </a:r>
            <a:r>
              <a:rPr lang="en-US"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best practice</a:t>
            </a:r>
            <a:endParaRPr lang="en-US" sz="2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0" name="Group 29">
            <a:extLst>
              <a:ext uri="{FF2B5EF4-FFF2-40B4-BE49-F238E27FC236}">
                <a16:creationId xmlns:a16="http://schemas.microsoft.com/office/drawing/2014/main" id="{3EE9B7C4-2A7A-45E7-B53B-3D63968EB68B}"/>
              </a:ext>
            </a:extLst>
          </p:cNvPr>
          <p:cNvGrpSpPr/>
          <p:nvPr/>
        </p:nvGrpSpPr>
        <p:grpSpPr>
          <a:xfrm>
            <a:off x="8790532" y="1131125"/>
            <a:ext cx="3020536" cy="5340937"/>
            <a:chOff x="10885786" y="1159057"/>
            <a:chExt cx="3020536" cy="5340937"/>
          </a:xfrm>
        </p:grpSpPr>
        <p:pic>
          <p:nvPicPr>
            <p:cNvPr id="31" name="Graphic 30">
              <a:extLst>
                <a:ext uri="{FF2B5EF4-FFF2-40B4-BE49-F238E27FC236}">
                  <a16:creationId xmlns:a16="http://schemas.microsoft.com/office/drawing/2014/main" id="{1EA8D0CC-EED0-4D32-A58B-AA6A94CB18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02073" y="1258724"/>
              <a:ext cx="914400" cy="914400"/>
            </a:xfrm>
            <a:prstGeom prst="rect">
              <a:avLst/>
            </a:prstGeom>
          </p:spPr>
        </p:pic>
        <p:pic>
          <p:nvPicPr>
            <p:cNvPr id="32" name="Graphic 31">
              <a:extLst>
                <a:ext uri="{FF2B5EF4-FFF2-40B4-BE49-F238E27FC236}">
                  <a16:creationId xmlns:a16="http://schemas.microsoft.com/office/drawing/2014/main" id="{F14278F8-1B3C-46AB-938D-E8A7603563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85786" y="2707270"/>
              <a:ext cx="914400" cy="914400"/>
            </a:xfrm>
            <a:prstGeom prst="rect">
              <a:avLst/>
            </a:prstGeom>
          </p:spPr>
        </p:pic>
        <p:pic>
          <p:nvPicPr>
            <p:cNvPr id="33" name="Graphic 32">
              <a:extLst>
                <a:ext uri="{FF2B5EF4-FFF2-40B4-BE49-F238E27FC236}">
                  <a16:creationId xmlns:a16="http://schemas.microsoft.com/office/drawing/2014/main" id="{B5824517-6803-478E-8A23-7E73CE4C3B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24114" y="2701014"/>
              <a:ext cx="914400" cy="914400"/>
            </a:xfrm>
            <a:prstGeom prst="rect">
              <a:avLst/>
            </a:prstGeom>
          </p:spPr>
        </p:pic>
        <p:pic>
          <p:nvPicPr>
            <p:cNvPr id="34" name="Graphic 33">
              <a:extLst>
                <a:ext uri="{FF2B5EF4-FFF2-40B4-BE49-F238E27FC236}">
                  <a16:creationId xmlns:a16="http://schemas.microsoft.com/office/drawing/2014/main" id="{6D394D7B-424E-4C23-84FA-E9812B8A77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02073" y="5585594"/>
              <a:ext cx="914400" cy="914400"/>
            </a:xfrm>
            <a:prstGeom prst="rect">
              <a:avLst/>
            </a:prstGeom>
          </p:spPr>
        </p:pic>
        <p:pic>
          <p:nvPicPr>
            <p:cNvPr id="35" name="Graphic 34">
              <a:extLst>
                <a:ext uri="{FF2B5EF4-FFF2-40B4-BE49-F238E27FC236}">
                  <a16:creationId xmlns:a16="http://schemas.microsoft.com/office/drawing/2014/main" id="{C1145E0A-BB91-46F3-8DF3-82302243F6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24114" y="4143304"/>
              <a:ext cx="914400" cy="914400"/>
            </a:xfrm>
            <a:prstGeom prst="rect">
              <a:avLst/>
            </a:prstGeom>
          </p:spPr>
        </p:pic>
        <p:pic>
          <p:nvPicPr>
            <p:cNvPr id="36" name="Graphic 35">
              <a:extLst>
                <a:ext uri="{FF2B5EF4-FFF2-40B4-BE49-F238E27FC236}">
                  <a16:creationId xmlns:a16="http://schemas.microsoft.com/office/drawing/2014/main" id="{2B930F4D-F13B-466A-8232-F773BBFF03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91922" y="5585594"/>
              <a:ext cx="914400" cy="914400"/>
            </a:xfrm>
            <a:prstGeom prst="rect">
              <a:avLst/>
            </a:prstGeom>
          </p:spPr>
        </p:pic>
        <p:cxnSp>
          <p:nvCxnSpPr>
            <p:cNvPr id="37" name="Straight Arrow Connector 36">
              <a:extLst>
                <a:ext uri="{FF2B5EF4-FFF2-40B4-BE49-F238E27FC236}">
                  <a16:creationId xmlns:a16="http://schemas.microsoft.com/office/drawing/2014/main" id="{D7915C3B-170B-4528-B51E-1F8D903A3A24}"/>
                </a:ext>
              </a:extLst>
            </p:cNvPr>
            <p:cNvCxnSpPr>
              <a:cxnSpLocks/>
              <a:stCxn id="32" idx="0"/>
              <a:endCxn id="31" idx="2"/>
            </p:cNvCxnSpPr>
            <p:nvPr/>
          </p:nvCxnSpPr>
          <p:spPr>
            <a:xfrm flipV="1">
              <a:off x="11342986" y="2173124"/>
              <a:ext cx="616287" cy="534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D0FCF42-4108-4B08-909D-27D7D32198F5}"/>
                </a:ext>
              </a:extLst>
            </p:cNvPr>
            <p:cNvCxnSpPr>
              <a:cxnSpLocks/>
              <a:stCxn id="33" idx="0"/>
              <a:endCxn id="31" idx="2"/>
            </p:cNvCxnSpPr>
            <p:nvPr/>
          </p:nvCxnSpPr>
          <p:spPr>
            <a:xfrm flipH="1" flipV="1">
              <a:off x="11959273" y="2173124"/>
              <a:ext cx="822041" cy="52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3DA842B-436D-4840-BED6-D180F0B26916}"/>
                </a:ext>
              </a:extLst>
            </p:cNvPr>
            <p:cNvCxnSpPr>
              <a:stCxn id="35" idx="0"/>
              <a:endCxn id="33" idx="2"/>
            </p:cNvCxnSpPr>
            <p:nvPr/>
          </p:nvCxnSpPr>
          <p:spPr>
            <a:xfrm flipV="1">
              <a:off x="12781314" y="3615414"/>
              <a:ext cx="0" cy="52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2F6E301-36CE-4738-AC6E-5617B1BAE949}"/>
                </a:ext>
              </a:extLst>
            </p:cNvPr>
            <p:cNvCxnSpPr>
              <a:stCxn id="34" idx="0"/>
              <a:endCxn id="35" idx="2"/>
            </p:cNvCxnSpPr>
            <p:nvPr/>
          </p:nvCxnSpPr>
          <p:spPr>
            <a:xfrm flipV="1">
              <a:off x="11959273" y="5057704"/>
              <a:ext cx="822041" cy="52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3693622-E99E-4BB4-9A57-D363017D04E8}"/>
                </a:ext>
              </a:extLst>
            </p:cNvPr>
            <p:cNvCxnSpPr>
              <a:stCxn id="36" idx="0"/>
              <a:endCxn id="35" idx="2"/>
            </p:cNvCxnSpPr>
            <p:nvPr/>
          </p:nvCxnSpPr>
          <p:spPr>
            <a:xfrm flipH="1" flipV="1">
              <a:off x="12781314" y="5057704"/>
              <a:ext cx="667808" cy="52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3C5568DE-8EC9-4480-95A4-05B91D23F48F}"/>
                </a:ext>
              </a:extLst>
            </p:cNvPr>
            <p:cNvSpPr/>
            <p:nvPr/>
          </p:nvSpPr>
          <p:spPr>
            <a:xfrm>
              <a:off x="11054229" y="1159057"/>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a:t>
              </a:r>
            </a:p>
          </p:txBody>
        </p:sp>
        <p:sp>
          <p:nvSpPr>
            <p:cNvPr id="43" name="Oval 42">
              <a:extLst>
                <a:ext uri="{FF2B5EF4-FFF2-40B4-BE49-F238E27FC236}">
                  <a16:creationId xmlns:a16="http://schemas.microsoft.com/office/drawing/2014/main" id="{8C1356A0-0977-46D7-B95F-91A5D0581568}"/>
                </a:ext>
              </a:extLst>
            </p:cNvPr>
            <p:cNvSpPr/>
            <p:nvPr/>
          </p:nvSpPr>
          <p:spPr>
            <a:xfrm>
              <a:off x="11975314" y="2566657"/>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a:t>
              </a:r>
            </a:p>
          </p:txBody>
        </p:sp>
        <p:sp>
          <p:nvSpPr>
            <p:cNvPr id="44" name="Oval 43">
              <a:extLst>
                <a:ext uri="{FF2B5EF4-FFF2-40B4-BE49-F238E27FC236}">
                  <a16:creationId xmlns:a16="http://schemas.microsoft.com/office/drawing/2014/main" id="{B227CFCB-D063-493D-AB34-B3F0724F456B}"/>
                </a:ext>
              </a:extLst>
            </p:cNvPr>
            <p:cNvSpPr/>
            <p:nvPr/>
          </p:nvSpPr>
          <p:spPr>
            <a:xfrm>
              <a:off x="11975314" y="4032429"/>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a:t>
              </a:r>
            </a:p>
          </p:txBody>
        </p:sp>
        <p:sp>
          <p:nvSpPr>
            <p:cNvPr id="45" name="Oval 44">
              <a:extLst>
                <a:ext uri="{FF2B5EF4-FFF2-40B4-BE49-F238E27FC236}">
                  <a16:creationId xmlns:a16="http://schemas.microsoft.com/office/drawing/2014/main" id="{1ADA2351-6B30-412F-AB61-E1324A05C200}"/>
                </a:ext>
              </a:extLst>
            </p:cNvPr>
            <p:cNvSpPr/>
            <p:nvPr/>
          </p:nvSpPr>
          <p:spPr>
            <a:xfrm>
              <a:off x="12643122" y="5477444"/>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E</a:t>
              </a:r>
            </a:p>
          </p:txBody>
        </p:sp>
        <p:sp>
          <p:nvSpPr>
            <p:cNvPr id="46" name="Oval 45">
              <a:extLst>
                <a:ext uri="{FF2B5EF4-FFF2-40B4-BE49-F238E27FC236}">
                  <a16:creationId xmlns:a16="http://schemas.microsoft.com/office/drawing/2014/main" id="{FE033383-A29C-47F5-9AD0-E7FA9B958403}"/>
                </a:ext>
              </a:extLst>
            </p:cNvPr>
            <p:cNvSpPr/>
            <p:nvPr/>
          </p:nvSpPr>
          <p:spPr>
            <a:xfrm>
              <a:off x="11076610" y="5477444"/>
              <a:ext cx="288757" cy="3214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D</a:t>
              </a:r>
            </a:p>
          </p:txBody>
        </p:sp>
      </p:grpSp>
    </p:spTree>
    <p:extLst>
      <p:ext uri="{BB962C8B-B14F-4D97-AF65-F5344CB8AC3E}">
        <p14:creationId xmlns:p14="http://schemas.microsoft.com/office/powerpoint/2010/main" val="88389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28862" y="109364"/>
            <a:ext cx="9454886" cy="646331"/>
          </a:xfrm>
        </p:spPr>
        <p:txBody>
          <a:bodyPr/>
          <a:lstStyle/>
          <a:p>
            <a:pPr algn="ctr"/>
            <a:r>
              <a:rPr lang="en-US" sz="4000" dirty="0">
                <a:solidFill>
                  <a:srgbClr val="FFFFFF"/>
                </a:solidFill>
              </a:rPr>
              <a:t>AWS CloudFormation – Needed Stacks</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22</a:t>
            </a:fld>
            <a:endParaRPr lang="en-US"/>
          </a:p>
        </p:txBody>
      </p:sp>
      <p:sp>
        <p:nvSpPr>
          <p:cNvPr id="24" name="Content Placeholder 1">
            <a:extLst>
              <a:ext uri="{FF2B5EF4-FFF2-40B4-BE49-F238E27FC236}">
                <a16:creationId xmlns:a16="http://schemas.microsoft.com/office/drawing/2014/main" id="{2272BE0A-5F7D-4950-B268-44AB5FA7FABE}"/>
              </a:ext>
            </a:extLst>
          </p:cNvPr>
          <p:cNvSpPr>
            <a:spLocks noGrp="1"/>
          </p:cNvSpPr>
          <p:nvPr>
            <p:ph idx="1"/>
          </p:nvPr>
        </p:nvSpPr>
        <p:spPr>
          <a:xfrm>
            <a:off x="628862" y="1308015"/>
            <a:ext cx="8300338" cy="1769715"/>
          </a:xfrm>
          <a:prstGeom prst="rect">
            <a:avLst/>
          </a:prstGeom>
        </p:spPr>
        <p:txBody>
          <a:bodyPr/>
          <a:lstStyle/>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mn-lt"/>
              </a:rPr>
              <a:t>You can use outputs from one stack in the nested stack group as inputs to another stack in the group. This differs from exporting values</a:t>
            </a:r>
            <a:endParaRPr lang="en-US" sz="2200" dirty="0">
              <a:solidFill>
                <a:schemeClr val="tx1"/>
              </a:solidFill>
              <a:latin typeface="+mn-lt"/>
              <a:ea typeface="Amazon Ember" panose="020B0603020204020204" pitchFamily="34" charset="0"/>
              <a:cs typeface="Amazon Ember" panose="020B0603020204020204" pitchFamily="34" charset="0"/>
            </a:endParaRPr>
          </a:p>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mn-lt"/>
                <a:ea typeface="Amazon Ember" panose="020B0603020204020204" pitchFamily="34" charset="0"/>
                <a:cs typeface="Amazon Ember" panose="020B0603020204020204" pitchFamily="34" charset="0"/>
              </a:rPr>
              <a:t>Outputs values of the child stack can be referenced by the parent stack or other nested stacks</a:t>
            </a:r>
          </a:p>
        </p:txBody>
      </p:sp>
      <p:sp>
        <p:nvSpPr>
          <p:cNvPr id="25" name="Rectangle 24">
            <a:extLst>
              <a:ext uri="{FF2B5EF4-FFF2-40B4-BE49-F238E27FC236}">
                <a16:creationId xmlns:a16="http://schemas.microsoft.com/office/drawing/2014/main" id="{1036D855-7067-4625-B29D-C0B8ED421930}"/>
              </a:ext>
            </a:extLst>
          </p:cNvPr>
          <p:cNvSpPr/>
          <p:nvPr/>
        </p:nvSpPr>
        <p:spPr>
          <a:xfrm>
            <a:off x="628862" y="3536039"/>
            <a:ext cx="10851938" cy="2677656"/>
          </a:xfrm>
          <a:prstGeom prst="rect">
            <a:avLst/>
          </a:prstGeom>
          <a:ln>
            <a:solidFill>
              <a:schemeClr val="accent1"/>
            </a:solidFill>
          </a:ln>
        </p:spPr>
        <p:txBody>
          <a:bodyPr wrap="square">
            <a:spAutoFit/>
          </a:bodyPr>
          <a:lstStyle/>
          <a:p>
            <a:r>
              <a:rPr lang="en-US" sz="1400" dirty="0" err="1">
                <a:solidFill>
                  <a:srgbClr val="569CD6"/>
                </a:solidFill>
                <a:latin typeface="Menlo" panose="020B0609030804020204" pitchFamily="49" charset="0"/>
              </a:rPr>
              <a:t>AWSTemplateFormatVersion</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"2010-09-09"</a:t>
            </a:r>
            <a:endParaRPr lang="en-US" sz="1400" dirty="0">
              <a:solidFill>
                <a:srgbClr val="D4D4D4"/>
              </a:solidFill>
              <a:latin typeface="Menlo" panose="020B0609030804020204" pitchFamily="49" charset="0"/>
            </a:endParaRPr>
          </a:p>
          <a:p>
            <a:r>
              <a:rPr lang="en-US" sz="1400" dirty="0">
                <a:solidFill>
                  <a:srgbClr val="569CD6"/>
                </a:solidFill>
                <a:latin typeface="Menlo" panose="020B0609030804020204" pitchFamily="49" charset="0"/>
              </a:rPr>
              <a:t>Resources</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myStack</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Type</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AWS::CloudFormation::Stack</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Properties</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TemplateURL</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https://s3.amazonaws.com/cfn-templates-us-east-1/S3_Bucket.template</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TimeoutInMinutes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"60"</a:t>
            </a:r>
            <a:endParaRPr lang="en-US" sz="1400" dirty="0">
              <a:solidFill>
                <a:srgbClr val="D4D4D4"/>
              </a:solidFill>
              <a:latin typeface="Menlo" panose="020B0609030804020204" pitchFamily="49" charset="0"/>
            </a:endParaRPr>
          </a:p>
          <a:p>
            <a:r>
              <a:rPr lang="en-US" sz="1400" dirty="0">
                <a:solidFill>
                  <a:srgbClr val="569CD6"/>
                </a:solidFill>
                <a:latin typeface="Menlo" panose="020B0609030804020204" pitchFamily="49" charset="0"/>
              </a:rPr>
              <a:t>Outputs</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StackRef</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Value</a:t>
            </a:r>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!Ref</a:t>
            </a:r>
            <a:r>
              <a:rPr lang="en-US" sz="1400" dirty="0">
                <a:solidFill>
                  <a:srgbClr val="D4D4D4"/>
                </a:solidFill>
                <a:latin typeface="Menlo" panose="020B0609030804020204" pitchFamily="49" charset="0"/>
              </a:rPr>
              <a:t> </a:t>
            </a:r>
            <a:r>
              <a:rPr lang="en-US" sz="1400" dirty="0" err="1">
                <a:solidFill>
                  <a:srgbClr val="CE9178"/>
                </a:solidFill>
                <a:latin typeface="Menlo" panose="020B0609030804020204" pitchFamily="49" charset="0"/>
              </a:rPr>
              <a:t>myStack</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  </a:t>
            </a:r>
            <a:r>
              <a:rPr lang="en-US" sz="1400" dirty="0" err="1">
                <a:solidFill>
                  <a:srgbClr val="569CD6"/>
                </a:solidFill>
                <a:latin typeface="Menlo" panose="020B0609030804020204" pitchFamily="49" charset="0"/>
              </a:rPr>
              <a:t>OutputFromNestedStack</a:t>
            </a:r>
            <a:r>
              <a:rPr lang="en-US" sz="1400" dirty="0">
                <a:solidFill>
                  <a:srgbClr val="D4D4D4"/>
                </a:solidFill>
                <a:latin typeface="Menlo" panose="020B0609030804020204" pitchFamily="49" charset="0"/>
              </a:rPr>
              <a:t>:</a:t>
            </a:r>
          </a:p>
          <a:p>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Value</a:t>
            </a:r>
            <a:r>
              <a:rPr lang="en-US" sz="1400" dirty="0">
                <a:solidFill>
                  <a:srgbClr val="D4D4D4"/>
                </a:solidFill>
                <a:latin typeface="Menlo" panose="020B0609030804020204" pitchFamily="49" charset="0"/>
              </a:rPr>
              <a:t>: </a:t>
            </a:r>
            <a:r>
              <a:rPr lang="en-US" sz="1400" dirty="0">
                <a:solidFill>
                  <a:srgbClr val="569CD6"/>
                </a:solidFill>
                <a:latin typeface="Menlo" panose="020B0609030804020204" pitchFamily="49" charset="0"/>
              </a:rPr>
              <a:t>!</a:t>
            </a:r>
            <a:r>
              <a:rPr lang="en-US" sz="1400" dirty="0" err="1">
                <a:solidFill>
                  <a:srgbClr val="569CD6"/>
                </a:solidFill>
                <a:latin typeface="Menlo" panose="020B0609030804020204" pitchFamily="49" charset="0"/>
              </a:rPr>
              <a:t>GetAtt</a:t>
            </a:r>
            <a:r>
              <a:rPr lang="en-US" sz="1400" dirty="0">
                <a:solidFill>
                  <a:srgbClr val="D4D4D4"/>
                </a:solidFill>
                <a:latin typeface="Menlo" panose="020B0609030804020204" pitchFamily="49" charset="0"/>
              </a:rPr>
              <a:t> </a:t>
            </a:r>
            <a:r>
              <a:rPr lang="en-US" sz="1400" dirty="0" err="1">
                <a:solidFill>
                  <a:srgbClr val="CE9178"/>
                </a:solidFill>
                <a:latin typeface="Menlo" panose="020B0609030804020204" pitchFamily="49" charset="0"/>
              </a:rPr>
              <a:t>myStack.Outputs.BucketName</a:t>
            </a:r>
            <a:endParaRPr lang="en-US" sz="1400" dirty="0">
              <a:solidFill>
                <a:srgbClr val="D4D4D4"/>
              </a:solidFill>
              <a:latin typeface="Menlo" panose="020B0609030804020204" pitchFamily="49" charset="0"/>
            </a:endParaRPr>
          </a:p>
        </p:txBody>
      </p:sp>
    </p:spTree>
    <p:extLst>
      <p:ext uri="{BB962C8B-B14F-4D97-AF65-F5344CB8AC3E}">
        <p14:creationId xmlns:p14="http://schemas.microsoft.com/office/powerpoint/2010/main" val="217055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712995" y="235208"/>
            <a:ext cx="10632943" cy="1200329"/>
          </a:xfrm>
        </p:spPr>
        <p:txBody>
          <a:bodyPr/>
          <a:lstStyle/>
          <a:p>
            <a:r>
              <a:rPr lang="en-US" sz="4000" dirty="0">
                <a:solidFill>
                  <a:srgbClr val="FFFFFF"/>
                </a:solidFill>
              </a:rPr>
              <a:t>AWS CloudFormation – Cross-stack Reference (Layers)</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23</a:t>
            </a:fld>
            <a:endParaRPr lang="en-US"/>
          </a:p>
        </p:txBody>
      </p:sp>
      <p:sp>
        <p:nvSpPr>
          <p:cNvPr id="8" name="Content Placeholder 1">
            <a:extLst>
              <a:ext uri="{FF2B5EF4-FFF2-40B4-BE49-F238E27FC236}">
                <a16:creationId xmlns:a16="http://schemas.microsoft.com/office/drawing/2014/main" id="{2ECACA03-619A-420A-8FAF-28F2C1A27750}"/>
              </a:ext>
            </a:extLst>
          </p:cNvPr>
          <p:cNvSpPr>
            <a:spLocks noGrp="1"/>
          </p:cNvSpPr>
          <p:nvPr>
            <p:ph idx="1"/>
          </p:nvPr>
        </p:nvSpPr>
        <p:spPr>
          <a:xfrm>
            <a:off x="838200" y="1539546"/>
            <a:ext cx="10712115" cy="1465016"/>
          </a:xfrm>
          <a:prstGeom prst="rect">
            <a:avLst/>
          </a:prstGeom>
        </p:spPr>
        <p:txBody>
          <a:bodyPr/>
          <a:lstStyle/>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mn-lt"/>
              </a:rPr>
              <a:t>You can use outputs from one stack in the nested stack group as inputs to another stack in the group. This differs from exporting values</a:t>
            </a:r>
            <a:endParaRPr lang="en-US" sz="2200" dirty="0">
              <a:solidFill>
                <a:schemeClr val="tx1"/>
              </a:solidFill>
              <a:latin typeface="+mn-lt"/>
              <a:ea typeface="Amazon Ember" panose="020B0603020204020204" pitchFamily="34" charset="0"/>
              <a:cs typeface="Amazon Ember" panose="020B0603020204020204" pitchFamily="34" charset="0"/>
            </a:endParaRPr>
          </a:p>
          <a:p>
            <a:pPr marL="548640" indent="-548640">
              <a:spcBef>
                <a:spcPts val="0"/>
              </a:spcBef>
              <a:spcAft>
                <a:spcPts val="1200"/>
              </a:spcAft>
              <a:buClr>
                <a:schemeClr val="accent1"/>
              </a:buClr>
              <a:buFont typeface="Wingdings" panose="05000000000000000000" pitchFamily="2" charset="2"/>
              <a:buChar char="Ø"/>
            </a:pPr>
            <a:r>
              <a:rPr lang="en-US" sz="2200" dirty="0">
                <a:solidFill>
                  <a:schemeClr val="tx1"/>
                </a:solidFill>
                <a:latin typeface="+mn-lt"/>
                <a:ea typeface="Amazon Ember" panose="020B0603020204020204" pitchFamily="34" charset="0"/>
                <a:cs typeface="Amazon Ember" panose="020B0603020204020204" pitchFamily="34" charset="0"/>
              </a:rPr>
              <a:t>Outputs values of the child stack can referenced by the parent stack or other nested stacks</a:t>
            </a:r>
          </a:p>
        </p:txBody>
      </p:sp>
      <p:sp>
        <p:nvSpPr>
          <p:cNvPr id="9" name="Rectangle 8">
            <a:extLst>
              <a:ext uri="{FF2B5EF4-FFF2-40B4-BE49-F238E27FC236}">
                <a16:creationId xmlns:a16="http://schemas.microsoft.com/office/drawing/2014/main" id="{C2A987A9-B3A5-48F7-A649-9681A3C437E5}"/>
              </a:ext>
            </a:extLst>
          </p:cNvPr>
          <p:cNvSpPr/>
          <p:nvPr/>
        </p:nvSpPr>
        <p:spPr>
          <a:xfrm>
            <a:off x="712995" y="3208109"/>
            <a:ext cx="6210300" cy="2308324"/>
          </a:xfrm>
          <a:prstGeom prst="rect">
            <a:avLst/>
          </a:prstGeom>
          <a:ln>
            <a:solidFill>
              <a:schemeClr val="accent1"/>
            </a:solidFill>
          </a:ln>
        </p:spPr>
        <p:txBody>
          <a:bodyPr wrap="square">
            <a:spAutoFit/>
          </a:bodyPr>
          <a:lstStyle/>
          <a:p>
            <a:r>
              <a:rPr lang="en-US" sz="1600" dirty="0">
                <a:solidFill>
                  <a:srgbClr val="569CD6"/>
                </a:solidFill>
                <a:latin typeface="Menlo" panose="020B0609030804020204" pitchFamily="49" charset="0"/>
              </a:rPr>
              <a:t>Outputs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PublicSubnet</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Description</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The subnet ID to use for public web servers</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Value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Ref</a:t>
            </a:r>
            <a:r>
              <a:rPr lang="en-US" sz="1600" dirty="0">
                <a:solidFill>
                  <a:srgbClr val="D4D4D4"/>
                </a:solidFill>
                <a:latin typeface="Menlo" panose="020B0609030804020204" pitchFamily="49" charset="0"/>
              </a:rPr>
              <a:t>: </a:t>
            </a:r>
            <a:r>
              <a:rPr lang="en-US" sz="1600" dirty="0" err="1">
                <a:solidFill>
                  <a:srgbClr val="CE9178"/>
                </a:solidFill>
                <a:latin typeface="Menlo" panose="020B0609030804020204" pitchFamily="49" charset="0"/>
              </a:rPr>
              <a:t>PublicSubnet</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Export</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Name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Fn</a:t>
            </a:r>
            <a:r>
              <a:rPr lang="en-US" sz="1600" dirty="0">
                <a:solidFill>
                  <a:srgbClr val="569CD6"/>
                </a:solidFill>
                <a:latin typeface="Menlo" panose="020B0609030804020204" pitchFamily="49" charset="0"/>
              </a:rPr>
              <a:t>::Sub</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"${AWS::</a:t>
            </a:r>
            <a:r>
              <a:rPr lang="en-US" sz="1600" dirty="0" err="1">
                <a:solidFill>
                  <a:srgbClr val="CE9178"/>
                </a:solidFill>
                <a:latin typeface="Menlo" panose="020B0609030804020204" pitchFamily="49" charset="0"/>
              </a:rPr>
              <a:t>StackName</a:t>
            </a:r>
            <a:r>
              <a:rPr lang="en-US" sz="1600" dirty="0">
                <a:solidFill>
                  <a:srgbClr val="CE9178"/>
                </a:solidFill>
                <a:latin typeface="Menlo" panose="020B0609030804020204" pitchFamily="49" charset="0"/>
              </a:rPr>
              <a:t>}-</a:t>
            </a:r>
            <a:r>
              <a:rPr lang="en-US" sz="1600" dirty="0" err="1">
                <a:solidFill>
                  <a:srgbClr val="CE9178"/>
                </a:solidFill>
                <a:latin typeface="Menlo" panose="020B0609030804020204" pitchFamily="49" charset="0"/>
              </a:rPr>
              <a:t>SubnetID</a:t>
            </a:r>
            <a:r>
              <a:rPr lang="en-US" sz="1600" dirty="0">
                <a:solidFill>
                  <a:srgbClr val="CE9178"/>
                </a:solidFill>
                <a:latin typeface="Menlo" panose="020B0609030804020204" pitchFamily="49" charset="0"/>
              </a:rPr>
              <a:t>"</a:t>
            </a:r>
            <a:endParaRPr lang="en-US" sz="1600" dirty="0">
              <a:solidFill>
                <a:srgbClr val="D4D4D4"/>
              </a:solidFill>
              <a:latin typeface="Menlo" panose="020B0609030804020204" pitchFamily="49" charset="0"/>
            </a:endParaRPr>
          </a:p>
          <a:p>
            <a:endParaRPr lang="en-US" sz="1600" dirty="0">
              <a:solidFill>
                <a:srgbClr val="D4D4D4"/>
              </a:solidFill>
              <a:latin typeface="Menlo" panose="020B0609030804020204" pitchFamily="49" charset="0"/>
            </a:endParaRPr>
          </a:p>
        </p:txBody>
      </p:sp>
      <p:sp>
        <p:nvSpPr>
          <p:cNvPr id="10" name="Rectangle 9">
            <a:extLst>
              <a:ext uri="{FF2B5EF4-FFF2-40B4-BE49-F238E27FC236}">
                <a16:creationId xmlns:a16="http://schemas.microsoft.com/office/drawing/2014/main" id="{07C3EEC2-EE32-49D8-93AE-44119FE9BA18}"/>
              </a:ext>
            </a:extLst>
          </p:cNvPr>
          <p:cNvSpPr/>
          <p:nvPr/>
        </p:nvSpPr>
        <p:spPr>
          <a:xfrm>
            <a:off x="6059247" y="3488733"/>
            <a:ext cx="5286691" cy="2800767"/>
          </a:xfrm>
          <a:prstGeom prst="rect">
            <a:avLst/>
          </a:prstGeom>
          <a:solidFill>
            <a:srgbClr val="232F3D"/>
          </a:solidFill>
          <a:ln>
            <a:solidFill>
              <a:schemeClr val="accent1"/>
            </a:solidFill>
          </a:ln>
        </p:spPr>
        <p:txBody>
          <a:bodyPr wrap="square">
            <a:spAutoFit/>
          </a:bodyPr>
          <a:lstStyle/>
          <a:p>
            <a:r>
              <a:rPr lang="en-US" sz="1600" dirty="0">
                <a:solidFill>
                  <a:srgbClr val="569CD6"/>
                </a:solidFill>
                <a:latin typeface="Menlo" panose="020B0609030804020204" pitchFamily="49" charset="0"/>
              </a:rPr>
              <a:t>Resources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ElasticLoadBalancer</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Type</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AWS::</a:t>
            </a:r>
            <a:r>
              <a:rPr lang="en-US" sz="1600" dirty="0" err="1">
                <a:solidFill>
                  <a:srgbClr val="CE9178"/>
                </a:solidFill>
                <a:latin typeface="Menlo" panose="020B0609030804020204" pitchFamily="49" charset="0"/>
              </a:rPr>
              <a:t>ElasticLoadBalancer</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Properties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Subnets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 </a:t>
            </a:r>
            <a:r>
              <a:rPr lang="en-US" sz="1600" dirty="0" err="1">
                <a:solidFill>
                  <a:srgbClr val="569CD6"/>
                </a:solidFill>
                <a:latin typeface="Menlo" panose="020B0609030804020204" pitchFamily="49" charset="0"/>
              </a:rPr>
              <a:t>Fn</a:t>
            </a:r>
            <a:r>
              <a:rPr lang="en-US" sz="1600" dirty="0">
                <a:solidFill>
                  <a:srgbClr val="569CD6"/>
                </a:solidFill>
                <a:latin typeface="Menlo" panose="020B0609030804020204" pitchFamily="49" charset="0"/>
              </a:rPr>
              <a:t>::</a:t>
            </a:r>
            <a:r>
              <a:rPr lang="en-US" sz="1600" dirty="0" err="1">
                <a:solidFill>
                  <a:srgbClr val="569CD6"/>
                </a:solidFill>
                <a:latin typeface="Menlo" panose="020B0609030804020204" pitchFamily="49" charset="0"/>
              </a:rPr>
              <a:t>ImportValue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Fn</a:t>
            </a:r>
            <a:r>
              <a:rPr lang="en-US" sz="1600" dirty="0">
                <a:solidFill>
                  <a:srgbClr val="569CD6"/>
                </a:solidFill>
                <a:latin typeface="Menlo" panose="020B0609030804020204" pitchFamily="49" charset="0"/>
              </a:rPr>
              <a:t>::Sub</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a:t>
            </a:r>
            <a:r>
              <a:rPr lang="en-US" sz="1600" dirty="0" err="1">
                <a:solidFill>
                  <a:srgbClr val="CE9178"/>
                </a:solidFill>
                <a:latin typeface="Menlo" panose="020B0609030804020204" pitchFamily="49" charset="0"/>
              </a:rPr>
              <a:t>NetworkStackName</a:t>
            </a:r>
            <a:r>
              <a:rPr lang="en-US" sz="1600" dirty="0">
                <a:solidFill>
                  <a:srgbClr val="CE9178"/>
                </a:solidFill>
                <a:latin typeface="Menlo" panose="020B0609030804020204" pitchFamily="49" charset="0"/>
              </a:rPr>
              <a:t>}-</a:t>
            </a:r>
            <a:r>
              <a:rPr lang="en-US" sz="1600" dirty="0" err="1">
                <a:solidFill>
                  <a:srgbClr val="CE9178"/>
                </a:solidFill>
                <a:latin typeface="Menlo" panose="020B0609030804020204" pitchFamily="49" charset="0"/>
              </a:rPr>
              <a:t>SubnetID</a:t>
            </a:r>
            <a:r>
              <a:rPr lang="en-US" sz="1600" dirty="0">
                <a:solidFill>
                  <a:srgbClr val="CE9178"/>
                </a:solidFill>
                <a:latin typeface="Menlo" panose="020B0609030804020204" pitchFamily="49" charset="0"/>
              </a:rPr>
              <a:t>"</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SecurityGroups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 </a:t>
            </a:r>
            <a:r>
              <a:rPr lang="en-US" sz="1600" dirty="0">
                <a:solidFill>
                  <a:srgbClr val="569CD6"/>
                </a:solidFill>
                <a:latin typeface="Menlo" panose="020B0609030804020204" pitchFamily="49" charset="0"/>
              </a:rPr>
              <a:t>Ref</a:t>
            </a:r>
            <a:r>
              <a:rPr lang="en-US" sz="1600" dirty="0">
                <a:solidFill>
                  <a:srgbClr val="D4D4D4"/>
                </a:solidFill>
                <a:latin typeface="Menlo" panose="020B0609030804020204" pitchFamily="49" charset="0"/>
              </a:rPr>
              <a:t>: </a:t>
            </a:r>
            <a:r>
              <a:rPr lang="en-US" sz="1600" dirty="0" err="1">
                <a:solidFill>
                  <a:srgbClr val="CE9178"/>
                </a:solidFill>
                <a:latin typeface="Menlo" panose="020B0609030804020204" pitchFamily="49" charset="0"/>
              </a:rPr>
              <a:t>ELBSecurityGroup</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CrossZone</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'true’</a:t>
            </a:r>
            <a:endParaRPr lang="en-US" sz="1600" dirty="0">
              <a:solidFill>
                <a:srgbClr val="D4D4D4"/>
              </a:solidFill>
              <a:latin typeface="Menlo" panose="020B0609030804020204" pitchFamily="49" charset="0"/>
            </a:endParaRPr>
          </a:p>
          <a:p>
            <a:r>
              <a:rPr lang="en-US" sz="1600" dirty="0">
                <a:solidFill>
                  <a:srgbClr val="CE9178"/>
                </a:solidFill>
                <a:latin typeface="Menlo" panose="020B0609030804020204" pitchFamily="49" charset="0"/>
              </a:rPr>
              <a:t>      ...</a:t>
            </a:r>
            <a:endParaRPr lang="en-US" sz="1600" dirty="0">
              <a:solidFill>
                <a:srgbClr val="D4D4D4"/>
              </a:solidFill>
              <a:latin typeface="Menlo" panose="020B0609030804020204" pitchFamily="49" charset="0"/>
            </a:endParaRPr>
          </a:p>
        </p:txBody>
      </p:sp>
      <p:sp>
        <p:nvSpPr>
          <p:cNvPr id="11" name="Shape 254">
            <a:extLst>
              <a:ext uri="{FF2B5EF4-FFF2-40B4-BE49-F238E27FC236}">
                <a16:creationId xmlns:a16="http://schemas.microsoft.com/office/drawing/2014/main" id="{ECFE2730-F7ED-43C8-B7D8-3DD6EDA1ABDE}"/>
              </a:ext>
            </a:extLst>
          </p:cNvPr>
          <p:cNvSpPr/>
          <p:nvPr/>
        </p:nvSpPr>
        <p:spPr>
          <a:xfrm>
            <a:off x="712995" y="4439023"/>
            <a:ext cx="3759131" cy="721466"/>
          </a:xfrm>
          <a:prstGeom prst="roundRect">
            <a:avLst>
              <a:gd name="adj" fmla="val 5642"/>
            </a:avLst>
          </a:prstGeom>
          <a:solidFill>
            <a:srgbClr val="2CC615">
              <a:alpha val="15000"/>
            </a:srgbClr>
          </a:solidFill>
          <a:ln w="25400">
            <a:solidFill>
              <a:srgbClr val="FFFFFF"/>
            </a:solidFill>
          </a:ln>
        </p:spPr>
        <p:txBody>
          <a:bodyPr lIns="0" tIns="0" rIns="0" bIns="0" anchor="ctr"/>
          <a:lstStyle/>
          <a:p>
            <a:pPr algn="ctr" defTabSz="729693">
              <a:defRPr>
                <a:solidFill>
                  <a:srgbClr val="FFFFFF"/>
                </a:solidFill>
                <a:latin typeface="Arial"/>
                <a:ea typeface="Arial"/>
                <a:cs typeface="Arial"/>
                <a:sym typeface="Arial"/>
              </a:defRPr>
            </a:pPr>
            <a:endParaRPr sz="4608" dirty="0"/>
          </a:p>
        </p:txBody>
      </p:sp>
      <p:sp>
        <p:nvSpPr>
          <p:cNvPr id="12" name="Shape 254">
            <a:extLst>
              <a:ext uri="{FF2B5EF4-FFF2-40B4-BE49-F238E27FC236}">
                <a16:creationId xmlns:a16="http://schemas.microsoft.com/office/drawing/2014/main" id="{E684E08C-E10D-4A50-9140-1524322EB7CF}"/>
              </a:ext>
            </a:extLst>
          </p:cNvPr>
          <p:cNvSpPr/>
          <p:nvPr/>
        </p:nvSpPr>
        <p:spPr>
          <a:xfrm>
            <a:off x="6729900" y="4642675"/>
            <a:ext cx="3990626" cy="517814"/>
          </a:xfrm>
          <a:prstGeom prst="roundRect">
            <a:avLst>
              <a:gd name="adj" fmla="val 5642"/>
            </a:avLst>
          </a:prstGeom>
          <a:solidFill>
            <a:srgbClr val="2CC615">
              <a:alpha val="15000"/>
            </a:srgbClr>
          </a:solidFill>
          <a:ln w="25400">
            <a:solidFill>
              <a:srgbClr val="FFFFFF"/>
            </a:solidFill>
          </a:ln>
        </p:spPr>
        <p:txBody>
          <a:bodyPr lIns="0" tIns="0" rIns="0" bIns="0" anchor="ctr"/>
          <a:lstStyle/>
          <a:p>
            <a:pPr algn="ctr" defTabSz="729693">
              <a:defRPr>
                <a:solidFill>
                  <a:srgbClr val="FFFFFF"/>
                </a:solidFill>
                <a:latin typeface="Arial"/>
                <a:ea typeface="Arial"/>
                <a:cs typeface="Arial"/>
                <a:sym typeface="Arial"/>
              </a:defRPr>
            </a:pPr>
            <a:endParaRPr sz="4608" dirty="0"/>
          </a:p>
        </p:txBody>
      </p:sp>
    </p:spTree>
    <p:extLst>
      <p:ext uri="{BB962C8B-B14F-4D97-AF65-F5344CB8AC3E}">
        <p14:creationId xmlns:p14="http://schemas.microsoft.com/office/powerpoint/2010/main" val="127329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51975" y="124996"/>
            <a:ext cx="10632943" cy="646331"/>
          </a:xfrm>
        </p:spPr>
        <p:txBody>
          <a:bodyPr/>
          <a:lstStyle/>
          <a:p>
            <a:r>
              <a:rPr lang="en-US" sz="4000" dirty="0">
                <a:solidFill>
                  <a:srgbClr val="FFFFFF"/>
                </a:solidFill>
              </a:rPr>
              <a:t>AWS CloudFormation - </a:t>
            </a:r>
            <a:r>
              <a:rPr lang="en-US" sz="4000" dirty="0" err="1">
                <a:solidFill>
                  <a:srgbClr val="FFFFFF"/>
                </a:solidFill>
              </a:rPr>
              <a:t>StackSets</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a:xfrm>
            <a:off x="8433323" y="5386400"/>
            <a:ext cx="2743200" cy="365125"/>
          </a:xfrm>
        </p:spPr>
        <p:txBody>
          <a:bodyPr/>
          <a:lstStyle/>
          <a:p>
            <a:fld id="{EB4B8DE2-A4E8-46E4-8BBF-D75455EFF32C}" type="slidenum">
              <a:rPr lang="en-US" smtClean="0"/>
              <a:pPr/>
              <a:t>24</a:t>
            </a:fld>
            <a:endParaRPr lang="en-US"/>
          </a:p>
        </p:txBody>
      </p:sp>
      <p:sp>
        <p:nvSpPr>
          <p:cNvPr id="13" name="Content Placeholder 2">
            <a:extLst>
              <a:ext uri="{FF2B5EF4-FFF2-40B4-BE49-F238E27FC236}">
                <a16:creationId xmlns:a16="http://schemas.microsoft.com/office/drawing/2014/main" id="{3CFD761C-BF37-4980-8C2A-6B68D4C35CE6}"/>
              </a:ext>
            </a:extLst>
          </p:cNvPr>
          <p:cNvSpPr>
            <a:spLocks noGrp="1"/>
          </p:cNvSpPr>
          <p:nvPr>
            <p:ph idx="1"/>
          </p:nvPr>
        </p:nvSpPr>
        <p:spPr>
          <a:xfrm>
            <a:off x="3848128" y="1237187"/>
            <a:ext cx="7766946" cy="1194163"/>
          </a:xfrm>
        </p:spPr>
        <p:txBody>
          <a:bodyPr/>
          <a:lstStyle/>
          <a:p>
            <a:r>
              <a:rPr lang="en-US" sz="2200" dirty="0">
                <a:solidFill>
                  <a:schemeClr val="tx1"/>
                </a:solidFill>
              </a:rPr>
              <a:t>AWS CloudFormation StackSets extend the functionality of stacks by enabling you to create, update, or delete stacks across </a:t>
            </a:r>
            <a:r>
              <a:rPr lang="en-US" sz="2200" dirty="0">
                <a:solidFill>
                  <a:schemeClr val="tx1"/>
                </a:solidFill>
                <a:latin typeface="Amazon Ember" charset="0"/>
                <a:ea typeface="Amazon Ember" charset="0"/>
                <a:cs typeface="Amazon Ember" charset="0"/>
              </a:rPr>
              <a:t>multiple accounts and regions with a single operation. </a:t>
            </a:r>
          </a:p>
        </p:txBody>
      </p:sp>
      <p:pic>
        <p:nvPicPr>
          <p:cNvPr id="14" name="Graphic 13">
            <a:extLst>
              <a:ext uri="{FF2B5EF4-FFF2-40B4-BE49-F238E27FC236}">
                <a16:creationId xmlns:a16="http://schemas.microsoft.com/office/drawing/2014/main" id="{CAC2673A-DC76-4B16-BA50-2BF03B68E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2102" y="1496289"/>
            <a:ext cx="914400" cy="914400"/>
          </a:xfrm>
          <a:prstGeom prst="rect">
            <a:avLst/>
          </a:prstGeom>
        </p:spPr>
      </p:pic>
      <p:pic>
        <p:nvPicPr>
          <p:cNvPr id="15" name="Graphic 14">
            <a:extLst>
              <a:ext uri="{FF2B5EF4-FFF2-40B4-BE49-F238E27FC236}">
                <a16:creationId xmlns:a16="http://schemas.microsoft.com/office/drawing/2014/main" id="{5636468F-FDE0-49EC-81FD-4C3DEF9AB6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775" y="1496289"/>
            <a:ext cx="914400" cy="914400"/>
          </a:xfrm>
          <a:prstGeom prst="rect">
            <a:avLst/>
          </a:prstGeom>
        </p:spPr>
      </p:pic>
      <p:sp>
        <p:nvSpPr>
          <p:cNvPr id="16" name="Rectangle 15">
            <a:extLst>
              <a:ext uri="{FF2B5EF4-FFF2-40B4-BE49-F238E27FC236}">
                <a16:creationId xmlns:a16="http://schemas.microsoft.com/office/drawing/2014/main" id="{B6ED904C-108E-4531-BE44-6FB439FF1449}"/>
              </a:ext>
            </a:extLst>
          </p:cNvPr>
          <p:cNvSpPr/>
          <p:nvPr/>
        </p:nvSpPr>
        <p:spPr>
          <a:xfrm>
            <a:off x="1594251" y="3066085"/>
            <a:ext cx="4882307" cy="2904400"/>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4"/>
                </a:solidFill>
              </a:rPr>
              <a:t>Region</a:t>
            </a:r>
          </a:p>
        </p:txBody>
      </p:sp>
      <p:pic>
        <p:nvPicPr>
          <p:cNvPr id="17" name="Graphic 16">
            <a:extLst>
              <a:ext uri="{FF2B5EF4-FFF2-40B4-BE49-F238E27FC236}">
                <a16:creationId xmlns:a16="http://schemas.microsoft.com/office/drawing/2014/main" id="{F5B0F295-50AA-49E0-B874-CB120B875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94252" y="3066085"/>
            <a:ext cx="330200" cy="330200"/>
          </a:xfrm>
          <a:prstGeom prst="rect">
            <a:avLst/>
          </a:prstGeom>
        </p:spPr>
      </p:pic>
      <p:sp>
        <p:nvSpPr>
          <p:cNvPr id="18" name="Rectangle 17">
            <a:extLst>
              <a:ext uri="{FF2B5EF4-FFF2-40B4-BE49-F238E27FC236}">
                <a16:creationId xmlns:a16="http://schemas.microsoft.com/office/drawing/2014/main" id="{5FA34BDE-A774-46E6-A807-1BB9D87D6ABD}"/>
              </a:ext>
            </a:extLst>
          </p:cNvPr>
          <p:cNvSpPr/>
          <p:nvPr/>
        </p:nvSpPr>
        <p:spPr>
          <a:xfrm>
            <a:off x="1814034" y="3566504"/>
            <a:ext cx="2084937" cy="191258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Target</a:t>
            </a:r>
            <a:br>
              <a:rPr lang="en-US" sz="1600" dirty="0">
                <a:solidFill>
                  <a:schemeClr val="tx1"/>
                </a:solidFill>
              </a:rPr>
            </a:br>
            <a:r>
              <a:rPr lang="en-US" sz="1600" dirty="0">
                <a:solidFill>
                  <a:schemeClr val="tx1"/>
                </a:solidFill>
              </a:rPr>
              <a:t>Account A</a:t>
            </a:r>
          </a:p>
        </p:txBody>
      </p:sp>
      <p:sp>
        <p:nvSpPr>
          <p:cNvPr id="19" name="Rectangle 18">
            <a:extLst>
              <a:ext uri="{FF2B5EF4-FFF2-40B4-BE49-F238E27FC236}">
                <a16:creationId xmlns:a16="http://schemas.microsoft.com/office/drawing/2014/main" id="{D71460C1-4E1B-49E4-8C4C-3813E1B25CAA}"/>
              </a:ext>
            </a:extLst>
          </p:cNvPr>
          <p:cNvSpPr/>
          <p:nvPr/>
        </p:nvSpPr>
        <p:spPr>
          <a:xfrm>
            <a:off x="4118755" y="3541462"/>
            <a:ext cx="2146670" cy="191258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Target</a:t>
            </a:r>
            <a:br>
              <a:rPr lang="en-US" sz="1600" dirty="0">
                <a:solidFill>
                  <a:schemeClr val="tx1"/>
                </a:solidFill>
              </a:rPr>
            </a:br>
            <a:r>
              <a:rPr lang="en-US" sz="1600" dirty="0">
                <a:solidFill>
                  <a:schemeClr val="tx1"/>
                </a:solidFill>
              </a:rPr>
              <a:t>Account B</a:t>
            </a:r>
          </a:p>
        </p:txBody>
      </p:sp>
      <p:sp>
        <p:nvSpPr>
          <p:cNvPr id="20" name="Rectangle 19">
            <a:extLst>
              <a:ext uri="{FF2B5EF4-FFF2-40B4-BE49-F238E27FC236}">
                <a16:creationId xmlns:a16="http://schemas.microsoft.com/office/drawing/2014/main" id="{A0A97FB7-7721-4869-BEA3-457B88664F8C}"/>
              </a:ext>
            </a:extLst>
          </p:cNvPr>
          <p:cNvSpPr/>
          <p:nvPr/>
        </p:nvSpPr>
        <p:spPr>
          <a:xfrm>
            <a:off x="1813133" y="5568749"/>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C</a:t>
            </a:r>
          </a:p>
        </p:txBody>
      </p:sp>
      <p:sp>
        <p:nvSpPr>
          <p:cNvPr id="21" name="TextBox 20">
            <a:extLst>
              <a:ext uri="{FF2B5EF4-FFF2-40B4-BE49-F238E27FC236}">
                <a16:creationId xmlns:a16="http://schemas.microsoft.com/office/drawing/2014/main" id="{22BB8B5C-C2F9-4AB9-820B-1B1500CF02A3}"/>
              </a:ext>
            </a:extLst>
          </p:cNvPr>
          <p:cNvSpPr txBox="1"/>
          <p:nvPr/>
        </p:nvSpPr>
        <p:spPr>
          <a:xfrm>
            <a:off x="5702156" y="5447918"/>
            <a:ext cx="556563"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22" name="Graphic 21">
            <a:extLst>
              <a:ext uri="{FF2B5EF4-FFF2-40B4-BE49-F238E27FC236}">
                <a16:creationId xmlns:a16="http://schemas.microsoft.com/office/drawing/2014/main" id="{9CD86194-6A09-4493-A99A-154CD9CC3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3291" y="4179462"/>
            <a:ext cx="914400" cy="914400"/>
          </a:xfrm>
          <a:prstGeom prst="rect">
            <a:avLst/>
          </a:prstGeom>
        </p:spPr>
      </p:pic>
      <p:pic>
        <p:nvPicPr>
          <p:cNvPr id="23" name="Graphic 22">
            <a:extLst>
              <a:ext uri="{FF2B5EF4-FFF2-40B4-BE49-F238E27FC236}">
                <a16:creationId xmlns:a16="http://schemas.microsoft.com/office/drawing/2014/main" id="{9FAC31E2-4AE2-4B46-BF75-EABD9D21D3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4548" y="4179462"/>
            <a:ext cx="914400" cy="914400"/>
          </a:xfrm>
          <a:prstGeom prst="rect">
            <a:avLst/>
          </a:prstGeom>
        </p:spPr>
      </p:pic>
      <p:sp>
        <p:nvSpPr>
          <p:cNvPr id="24" name="TextBox 23">
            <a:extLst>
              <a:ext uri="{FF2B5EF4-FFF2-40B4-BE49-F238E27FC236}">
                <a16:creationId xmlns:a16="http://schemas.microsoft.com/office/drawing/2014/main" id="{3E48AA30-02C2-4688-B3CF-8F3FCDC85905}"/>
              </a:ext>
            </a:extLst>
          </p:cNvPr>
          <p:cNvSpPr txBox="1"/>
          <p:nvPr/>
        </p:nvSpPr>
        <p:spPr>
          <a:xfrm>
            <a:off x="2945252" y="5097760"/>
            <a:ext cx="689612" cy="338554"/>
          </a:xfrm>
          <a:prstGeom prst="rect">
            <a:avLst/>
          </a:prstGeom>
          <a:noFill/>
        </p:spPr>
        <p:txBody>
          <a:bodyPr wrap="squar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25" name="TextBox 24">
            <a:extLst>
              <a:ext uri="{FF2B5EF4-FFF2-40B4-BE49-F238E27FC236}">
                <a16:creationId xmlns:a16="http://schemas.microsoft.com/office/drawing/2014/main" id="{0A027537-85C1-4058-AF65-761EBF7078C8}"/>
              </a:ext>
            </a:extLst>
          </p:cNvPr>
          <p:cNvSpPr txBox="1"/>
          <p:nvPr/>
        </p:nvSpPr>
        <p:spPr>
          <a:xfrm>
            <a:off x="5384001" y="5078235"/>
            <a:ext cx="689612" cy="338554"/>
          </a:xfrm>
          <a:prstGeom prst="rect">
            <a:avLst/>
          </a:prstGeom>
          <a:noFill/>
        </p:spPr>
        <p:txBody>
          <a:bodyPr wrap="squar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26" name="Rectangle 25">
            <a:extLst>
              <a:ext uri="{FF2B5EF4-FFF2-40B4-BE49-F238E27FC236}">
                <a16:creationId xmlns:a16="http://schemas.microsoft.com/office/drawing/2014/main" id="{094BEF60-29FB-41F1-9758-87BCFA5FE700}"/>
              </a:ext>
            </a:extLst>
          </p:cNvPr>
          <p:cNvSpPr/>
          <p:nvPr/>
        </p:nvSpPr>
        <p:spPr>
          <a:xfrm>
            <a:off x="3170253" y="5561436"/>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D</a:t>
            </a:r>
          </a:p>
        </p:txBody>
      </p:sp>
      <p:sp>
        <p:nvSpPr>
          <p:cNvPr id="27" name="Rectangle 26">
            <a:extLst>
              <a:ext uri="{FF2B5EF4-FFF2-40B4-BE49-F238E27FC236}">
                <a16:creationId xmlns:a16="http://schemas.microsoft.com/office/drawing/2014/main" id="{62D06347-22C9-4F66-9C0F-FFD38C2E6126}"/>
              </a:ext>
            </a:extLst>
          </p:cNvPr>
          <p:cNvSpPr/>
          <p:nvPr/>
        </p:nvSpPr>
        <p:spPr>
          <a:xfrm>
            <a:off x="4470986" y="5561436"/>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E</a:t>
            </a:r>
          </a:p>
        </p:txBody>
      </p:sp>
      <p:sp>
        <p:nvSpPr>
          <p:cNvPr id="28" name="Rectangle 27">
            <a:extLst>
              <a:ext uri="{FF2B5EF4-FFF2-40B4-BE49-F238E27FC236}">
                <a16:creationId xmlns:a16="http://schemas.microsoft.com/office/drawing/2014/main" id="{B89EFEB0-B25E-4928-B0B6-77BCC8BCC554}"/>
              </a:ext>
            </a:extLst>
          </p:cNvPr>
          <p:cNvSpPr/>
          <p:nvPr/>
        </p:nvSpPr>
        <p:spPr>
          <a:xfrm>
            <a:off x="6950606" y="3082127"/>
            <a:ext cx="4882307" cy="2904400"/>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4"/>
                </a:solidFill>
              </a:rPr>
              <a:t>Region</a:t>
            </a:r>
          </a:p>
        </p:txBody>
      </p:sp>
      <p:pic>
        <p:nvPicPr>
          <p:cNvPr id="29" name="Graphic 28">
            <a:extLst>
              <a:ext uri="{FF2B5EF4-FFF2-40B4-BE49-F238E27FC236}">
                <a16:creationId xmlns:a16="http://schemas.microsoft.com/office/drawing/2014/main" id="{27687BD4-2388-48C6-A174-474554698D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50607" y="3082127"/>
            <a:ext cx="330200" cy="330200"/>
          </a:xfrm>
          <a:prstGeom prst="rect">
            <a:avLst/>
          </a:prstGeom>
        </p:spPr>
      </p:pic>
      <p:sp>
        <p:nvSpPr>
          <p:cNvPr id="30" name="Rectangle 29">
            <a:extLst>
              <a:ext uri="{FF2B5EF4-FFF2-40B4-BE49-F238E27FC236}">
                <a16:creationId xmlns:a16="http://schemas.microsoft.com/office/drawing/2014/main" id="{B4D5E781-B68A-45F9-A2A1-633BC02D7A8A}"/>
              </a:ext>
            </a:extLst>
          </p:cNvPr>
          <p:cNvSpPr/>
          <p:nvPr/>
        </p:nvSpPr>
        <p:spPr>
          <a:xfrm>
            <a:off x="7170389" y="3582546"/>
            <a:ext cx="2084937" cy="191258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Target</a:t>
            </a:r>
            <a:br>
              <a:rPr lang="en-US" sz="1600" dirty="0">
                <a:solidFill>
                  <a:schemeClr val="tx1"/>
                </a:solidFill>
              </a:rPr>
            </a:br>
            <a:r>
              <a:rPr lang="en-US" sz="1600" dirty="0">
                <a:solidFill>
                  <a:schemeClr val="tx1"/>
                </a:solidFill>
              </a:rPr>
              <a:t>Account A</a:t>
            </a:r>
          </a:p>
        </p:txBody>
      </p:sp>
      <p:sp>
        <p:nvSpPr>
          <p:cNvPr id="31" name="Rectangle 30">
            <a:extLst>
              <a:ext uri="{FF2B5EF4-FFF2-40B4-BE49-F238E27FC236}">
                <a16:creationId xmlns:a16="http://schemas.microsoft.com/office/drawing/2014/main" id="{FD14AF80-B829-4FEB-96B6-B5E58564832A}"/>
              </a:ext>
            </a:extLst>
          </p:cNvPr>
          <p:cNvSpPr/>
          <p:nvPr/>
        </p:nvSpPr>
        <p:spPr>
          <a:xfrm>
            <a:off x="9475110" y="3557504"/>
            <a:ext cx="2146670" cy="191258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Target</a:t>
            </a:r>
            <a:br>
              <a:rPr lang="en-US" sz="1600" dirty="0">
                <a:solidFill>
                  <a:schemeClr val="tx1"/>
                </a:solidFill>
              </a:rPr>
            </a:br>
            <a:r>
              <a:rPr lang="en-US" sz="1600" dirty="0">
                <a:solidFill>
                  <a:schemeClr val="tx1"/>
                </a:solidFill>
              </a:rPr>
              <a:t>Account B</a:t>
            </a:r>
          </a:p>
        </p:txBody>
      </p:sp>
      <p:sp>
        <p:nvSpPr>
          <p:cNvPr id="32" name="Rectangle 31">
            <a:extLst>
              <a:ext uri="{FF2B5EF4-FFF2-40B4-BE49-F238E27FC236}">
                <a16:creationId xmlns:a16="http://schemas.microsoft.com/office/drawing/2014/main" id="{B884BDCA-B77B-4509-9BF3-FE27562A6F1B}"/>
              </a:ext>
            </a:extLst>
          </p:cNvPr>
          <p:cNvSpPr/>
          <p:nvPr/>
        </p:nvSpPr>
        <p:spPr>
          <a:xfrm>
            <a:off x="7169488" y="5584791"/>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C</a:t>
            </a:r>
          </a:p>
        </p:txBody>
      </p:sp>
      <p:sp>
        <p:nvSpPr>
          <p:cNvPr id="33" name="TextBox 32">
            <a:extLst>
              <a:ext uri="{FF2B5EF4-FFF2-40B4-BE49-F238E27FC236}">
                <a16:creationId xmlns:a16="http://schemas.microsoft.com/office/drawing/2014/main" id="{943A8C5E-7693-4C14-BC8E-DED372A3B28B}"/>
              </a:ext>
            </a:extLst>
          </p:cNvPr>
          <p:cNvSpPr txBox="1"/>
          <p:nvPr/>
        </p:nvSpPr>
        <p:spPr>
          <a:xfrm>
            <a:off x="11058511" y="5463960"/>
            <a:ext cx="556563" cy="538609"/>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34" name="Graphic 33">
            <a:extLst>
              <a:ext uri="{FF2B5EF4-FFF2-40B4-BE49-F238E27FC236}">
                <a16:creationId xmlns:a16="http://schemas.microsoft.com/office/drawing/2014/main" id="{6310C1AE-109F-4944-A4BA-D3AF98B415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9646" y="4195504"/>
            <a:ext cx="914400" cy="914400"/>
          </a:xfrm>
          <a:prstGeom prst="rect">
            <a:avLst/>
          </a:prstGeom>
        </p:spPr>
      </p:pic>
      <p:pic>
        <p:nvPicPr>
          <p:cNvPr id="35" name="Graphic 34">
            <a:extLst>
              <a:ext uri="{FF2B5EF4-FFF2-40B4-BE49-F238E27FC236}">
                <a16:creationId xmlns:a16="http://schemas.microsoft.com/office/drawing/2014/main" id="{53D8EFAB-0E27-4F09-9C8A-528068D385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0903" y="4195504"/>
            <a:ext cx="914400" cy="914400"/>
          </a:xfrm>
          <a:prstGeom prst="rect">
            <a:avLst/>
          </a:prstGeom>
        </p:spPr>
      </p:pic>
      <p:sp>
        <p:nvSpPr>
          <p:cNvPr id="36" name="TextBox 35">
            <a:extLst>
              <a:ext uri="{FF2B5EF4-FFF2-40B4-BE49-F238E27FC236}">
                <a16:creationId xmlns:a16="http://schemas.microsoft.com/office/drawing/2014/main" id="{62164CEB-76A3-4323-A53F-A650514CE429}"/>
              </a:ext>
            </a:extLst>
          </p:cNvPr>
          <p:cNvSpPr txBox="1"/>
          <p:nvPr/>
        </p:nvSpPr>
        <p:spPr>
          <a:xfrm>
            <a:off x="8301607" y="5113802"/>
            <a:ext cx="689612" cy="338554"/>
          </a:xfrm>
          <a:prstGeom prst="rect">
            <a:avLst/>
          </a:prstGeom>
          <a:noFill/>
        </p:spPr>
        <p:txBody>
          <a:bodyPr wrap="squar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37" name="TextBox 36">
            <a:extLst>
              <a:ext uri="{FF2B5EF4-FFF2-40B4-BE49-F238E27FC236}">
                <a16:creationId xmlns:a16="http://schemas.microsoft.com/office/drawing/2014/main" id="{32C55795-379B-4AAF-99D8-E8063E813D53}"/>
              </a:ext>
            </a:extLst>
          </p:cNvPr>
          <p:cNvSpPr txBox="1"/>
          <p:nvPr/>
        </p:nvSpPr>
        <p:spPr>
          <a:xfrm>
            <a:off x="10740356" y="5094277"/>
            <a:ext cx="689612" cy="338554"/>
          </a:xfrm>
          <a:prstGeom prst="rect">
            <a:avLst/>
          </a:prstGeom>
          <a:noFill/>
        </p:spPr>
        <p:txBody>
          <a:bodyPr wrap="squar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38" name="Rectangle 37">
            <a:extLst>
              <a:ext uri="{FF2B5EF4-FFF2-40B4-BE49-F238E27FC236}">
                <a16:creationId xmlns:a16="http://schemas.microsoft.com/office/drawing/2014/main" id="{9BB3FBC9-5CFF-462D-9B6D-910A67CB0AED}"/>
              </a:ext>
            </a:extLst>
          </p:cNvPr>
          <p:cNvSpPr/>
          <p:nvPr/>
        </p:nvSpPr>
        <p:spPr>
          <a:xfrm>
            <a:off x="8526608" y="5577478"/>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D</a:t>
            </a:r>
          </a:p>
        </p:txBody>
      </p:sp>
      <p:sp>
        <p:nvSpPr>
          <p:cNvPr id="39" name="Rectangle 38">
            <a:extLst>
              <a:ext uri="{FF2B5EF4-FFF2-40B4-BE49-F238E27FC236}">
                <a16:creationId xmlns:a16="http://schemas.microsoft.com/office/drawing/2014/main" id="{37755590-DFFE-40DB-95D2-3B3437F388B9}"/>
              </a:ext>
            </a:extLst>
          </p:cNvPr>
          <p:cNvSpPr/>
          <p:nvPr/>
        </p:nvSpPr>
        <p:spPr>
          <a:xfrm>
            <a:off x="9827341" y="5577478"/>
            <a:ext cx="1214374" cy="276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Account E</a:t>
            </a:r>
          </a:p>
        </p:txBody>
      </p:sp>
      <p:cxnSp>
        <p:nvCxnSpPr>
          <p:cNvPr id="40" name="Elbow Connector 75">
            <a:extLst>
              <a:ext uri="{FF2B5EF4-FFF2-40B4-BE49-F238E27FC236}">
                <a16:creationId xmlns:a16="http://schemas.microsoft.com/office/drawing/2014/main" id="{25D4677B-7F1E-4DE2-B195-85A26CCAA71D}"/>
              </a:ext>
            </a:extLst>
          </p:cNvPr>
          <p:cNvCxnSpPr>
            <a:cxnSpLocks/>
            <a:stCxn id="14" idx="2"/>
            <a:endCxn id="35" idx="0"/>
          </p:cNvCxnSpPr>
          <p:nvPr/>
        </p:nvCxnSpPr>
        <p:spPr>
          <a:xfrm rot="16200000" flipH="1">
            <a:off x="5856295" y="-1046305"/>
            <a:ext cx="1784815" cy="8698801"/>
          </a:xfrm>
          <a:prstGeom prst="bentConnector3">
            <a:avLst>
              <a:gd name="adj1" fmla="val 2753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48E0C71E-1E7D-4771-B100-E897B7C8EF49}"/>
              </a:ext>
            </a:extLst>
          </p:cNvPr>
          <p:cNvCxnSpPr>
            <a:stCxn id="15" idx="3"/>
            <a:endCxn id="14" idx="1"/>
          </p:cNvCxnSpPr>
          <p:nvPr/>
        </p:nvCxnSpPr>
        <p:spPr>
          <a:xfrm>
            <a:off x="1109175" y="1953489"/>
            <a:ext cx="832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8B9BBDEB-2E50-488E-957D-3D26F222412C}"/>
              </a:ext>
            </a:extLst>
          </p:cNvPr>
          <p:cNvSpPr/>
          <p:nvPr/>
        </p:nvSpPr>
        <p:spPr>
          <a:xfrm>
            <a:off x="194776" y="1021769"/>
            <a:ext cx="2975478" cy="1646377"/>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tx1"/>
                </a:solidFill>
              </a:rPr>
              <a:t>Administration Account</a:t>
            </a:r>
          </a:p>
        </p:txBody>
      </p:sp>
    </p:spTree>
    <p:extLst>
      <p:ext uri="{BB962C8B-B14F-4D97-AF65-F5344CB8AC3E}">
        <p14:creationId xmlns:p14="http://schemas.microsoft.com/office/powerpoint/2010/main" val="302616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1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BA4CF-36BF-41E0-8064-050F9EC9C888}"/>
              </a:ext>
            </a:extLst>
          </p:cNvPr>
          <p:cNvSpPr>
            <a:spLocks noGrp="1"/>
          </p:cNvSpPr>
          <p:nvPr>
            <p:ph type="title"/>
          </p:nvPr>
        </p:nvSpPr>
        <p:spPr>
          <a:xfrm>
            <a:off x="2388267" y="311350"/>
            <a:ext cx="7415463" cy="646331"/>
          </a:xfrm>
        </p:spPr>
        <p:txBody>
          <a:bodyPr/>
          <a:lstStyle/>
          <a:p>
            <a:r>
              <a:rPr lang="en-US" sz="4000" dirty="0">
                <a:solidFill>
                  <a:srgbClr val="FFFFFF"/>
                </a:solidFill>
                <a:ea typeface="Amazon Ember Display" panose="020F0603020204020204" pitchFamily="34" charset="0"/>
                <a:cs typeface="Amazon Ember Display" panose="020F0603020204020204" pitchFamily="34" charset="0"/>
              </a:rPr>
              <a:t>What is AWS CloudFormation?</a:t>
            </a:r>
            <a:endParaRPr lang="en-US" sz="4000" dirty="0">
              <a:ea typeface="Amazon Ember Display" panose="020F0603020204020204" pitchFamily="34" charset="0"/>
              <a:cs typeface="Amazon Ember Display" panose="020F0603020204020204" pitchFamily="34" charset="0"/>
            </a:endParaRPr>
          </a:p>
        </p:txBody>
      </p:sp>
      <p:sp>
        <p:nvSpPr>
          <p:cNvPr id="9" name="Content Placeholder 8">
            <a:extLst>
              <a:ext uri="{FF2B5EF4-FFF2-40B4-BE49-F238E27FC236}">
                <a16:creationId xmlns:a16="http://schemas.microsoft.com/office/drawing/2014/main" id="{38960337-4F22-40B4-B113-BD5B13C47E2D}"/>
              </a:ext>
            </a:extLst>
          </p:cNvPr>
          <p:cNvSpPr>
            <a:spLocks noGrp="1"/>
          </p:cNvSpPr>
          <p:nvPr>
            <p:ph idx="1"/>
          </p:nvPr>
        </p:nvSpPr>
        <p:spPr>
          <a:xfrm>
            <a:off x="609600" y="1589781"/>
            <a:ext cx="10972800" cy="4070790"/>
          </a:xfrm>
        </p:spPr>
        <p:txBody>
          <a:bodyPr/>
          <a:lstStyle/>
          <a:p>
            <a:pPr marL="342900" indent="-342900" defTabSz="182880">
              <a:lnSpc>
                <a:spcPct val="100000"/>
              </a:lnSpc>
              <a:spcBef>
                <a:spcPts val="1200"/>
              </a:spcBef>
              <a:buClr>
                <a:schemeClr val="accent1"/>
              </a:buClr>
              <a:buFont typeface="Wingdings" panose="05000000000000000000" pitchFamily="2" charset="2"/>
              <a:buChar char="Ø"/>
            </a:pPr>
            <a:r>
              <a:rPr lang="en-US" sz="2400" dirty="0">
                <a:solidFill>
                  <a:srgbClr val="FFFFFF"/>
                </a:solidFill>
                <a:latin typeface="+mn-lt"/>
                <a:ea typeface="Amazon Ember Display" panose="020F0603020204020204" pitchFamily="34" charset="0"/>
                <a:cs typeface="Amazon Ember Display" panose="020F0603020204020204" pitchFamily="34" charset="0"/>
                <a:sym typeface="Helvetica Neue Light"/>
              </a:rPr>
              <a:t>Simplified way to create and manage a collection of AWS resources</a:t>
            </a:r>
          </a:p>
          <a:p>
            <a:pPr marL="342900" indent="-342900" defTabSz="182880">
              <a:lnSpc>
                <a:spcPct val="100000"/>
              </a:lnSpc>
              <a:spcBef>
                <a:spcPts val="1200"/>
              </a:spcBef>
              <a:buClr>
                <a:schemeClr val="accent1"/>
              </a:buClr>
              <a:buFont typeface="Wingdings" panose="05000000000000000000" pitchFamily="2" charset="2"/>
              <a:buChar char="Ø"/>
            </a:pPr>
            <a:r>
              <a:rPr lang="en-US" sz="2400" dirty="0">
                <a:solidFill>
                  <a:srgbClr val="FFFFFF"/>
                </a:solidFill>
                <a:latin typeface="+mn-lt"/>
                <a:ea typeface="Amazon Ember Display" panose="020F0603020204020204" pitchFamily="34" charset="0"/>
                <a:cs typeface="Amazon Ember Display" panose="020F0603020204020204" pitchFamily="34" charset="0"/>
                <a:sym typeface="Helvetica Neue Light"/>
              </a:rPr>
              <a:t>Enables orderly and predictable provisioning and updating of resources</a:t>
            </a:r>
          </a:p>
          <a:p>
            <a:pPr marL="342900" indent="-342900" defTabSz="182880">
              <a:lnSpc>
                <a:spcPct val="100000"/>
              </a:lnSpc>
              <a:spcBef>
                <a:spcPts val="1200"/>
              </a:spcBef>
              <a:buClr>
                <a:schemeClr val="accent1"/>
              </a:buClr>
              <a:buFont typeface="Wingdings" panose="05000000000000000000" pitchFamily="2" charset="2"/>
              <a:buChar char="Ø"/>
            </a:pPr>
            <a:r>
              <a:rPr lang="en-US" sz="2400" dirty="0">
                <a:solidFill>
                  <a:srgbClr val="FFFFFF"/>
                </a:solidFill>
                <a:latin typeface="+mn-lt"/>
                <a:ea typeface="Amazon Ember Display" panose="020F0603020204020204" pitchFamily="34" charset="0"/>
                <a:cs typeface="Amazon Ember Display" panose="020F0603020204020204" pitchFamily="34" charset="0"/>
                <a:sym typeface="Helvetica Neue Light"/>
              </a:rPr>
              <a:t>Enables version control of your AWS infrastructure </a:t>
            </a:r>
          </a:p>
          <a:p>
            <a:pPr marL="342900" indent="-342900" defTabSz="182880">
              <a:lnSpc>
                <a:spcPct val="100000"/>
              </a:lnSpc>
              <a:spcBef>
                <a:spcPts val="1200"/>
              </a:spcBef>
              <a:buClr>
                <a:schemeClr val="accent1"/>
              </a:buClr>
              <a:buFont typeface="Wingdings" panose="05000000000000000000" pitchFamily="2" charset="2"/>
              <a:buChar char="Ø"/>
            </a:pPr>
            <a:r>
              <a:rPr lang="en-US" sz="2400" dirty="0">
                <a:solidFill>
                  <a:srgbClr val="FFFFFF"/>
                </a:solidFill>
                <a:latin typeface="+mn-lt"/>
                <a:ea typeface="Amazon Ember Display" panose="020F0603020204020204" pitchFamily="34" charset="0"/>
                <a:cs typeface="Amazon Ember Display" panose="020F0603020204020204" pitchFamily="34" charset="0"/>
                <a:sym typeface="Helvetica Neue Light"/>
              </a:rPr>
              <a:t>Deploy and update stacks using the AWS Management Console, the AWS Command Line Interface (CLI), or the AWS API</a:t>
            </a:r>
          </a:p>
          <a:p>
            <a:pPr marL="342900" indent="-342900" defTabSz="182880">
              <a:lnSpc>
                <a:spcPct val="100000"/>
              </a:lnSpc>
              <a:spcBef>
                <a:spcPts val="1200"/>
              </a:spcBef>
              <a:buClr>
                <a:schemeClr val="accent1"/>
              </a:buClr>
              <a:buFont typeface="Wingdings" panose="05000000000000000000" pitchFamily="2" charset="2"/>
              <a:buChar char="Ø"/>
            </a:pPr>
            <a:r>
              <a:rPr lang="en-US" sz="2400" dirty="0">
                <a:solidFill>
                  <a:srgbClr val="FFFFFF"/>
                </a:solidFill>
                <a:latin typeface="+mn-lt"/>
                <a:ea typeface="Amazon Ember Display" panose="020F0603020204020204" pitchFamily="34" charset="0"/>
                <a:cs typeface="Amazon Ember Display" panose="020F0603020204020204" pitchFamily="34" charset="0"/>
                <a:sym typeface="Helvetica Neue Light"/>
              </a:rPr>
              <a:t>Only pay for the resources you create</a:t>
            </a:r>
          </a:p>
          <a:p>
            <a:endParaRPr lang="en-US" dirty="0"/>
          </a:p>
        </p:txBody>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2"/>
          </p:nvPr>
        </p:nvSpPr>
        <p:spPr/>
        <p:txBody>
          <a:bodyPr/>
          <a:lstStyle/>
          <a:p>
            <a:fld id="{EB4B8DE2-A4E8-46E4-8BBF-D75455EFF32C}" type="slidenum">
              <a:rPr lang="en-US" smtClean="0"/>
              <a:pPr/>
              <a:t>3</a:t>
            </a:fld>
            <a:endParaRPr lang="en-US"/>
          </a:p>
        </p:txBody>
      </p:sp>
    </p:spTree>
    <p:extLst>
      <p:ext uri="{BB962C8B-B14F-4D97-AF65-F5344CB8AC3E}">
        <p14:creationId xmlns:p14="http://schemas.microsoft.com/office/powerpoint/2010/main" val="285164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117041-B24B-D540-A033-48F46E467AC2}"/>
              </a:ext>
            </a:extLst>
          </p:cNvPr>
          <p:cNvSpPr>
            <a:spLocks noGrp="1"/>
          </p:cNvSpPr>
          <p:nvPr>
            <p:ph type="sldNum" sz="quarter" idx="12"/>
          </p:nvPr>
        </p:nvSpPr>
        <p:spPr/>
        <p:txBody>
          <a:bodyPr/>
          <a:lstStyle/>
          <a:p>
            <a:fld id="{EB4B8DE2-A4E8-46E4-8BBF-D75455EFF32C}" type="slidenum">
              <a:rPr lang="en-US" smtClean="0"/>
              <a:pPr/>
              <a:t>4</a:t>
            </a:fld>
            <a:endParaRPr lang="en-US"/>
          </a:p>
        </p:txBody>
      </p:sp>
      <p:sp>
        <p:nvSpPr>
          <p:cNvPr id="93" name="Content Placeholder 2">
            <a:extLst>
              <a:ext uri="{FF2B5EF4-FFF2-40B4-BE49-F238E27FC236}">
                <a16:creationId xmlns:a16="http://schemas.microsoft.com/office/drawing/2014/main" id="{34F166B5-3E99-4727-9805-1CF80D51AC87}"/>
              </a:ext>
            </a:extLst>
          </p:cNvPr>
          <p:cNvSpPr txBox="1">
            <a:spLocks/>
          </p:cNvSpPr>
          <p:nvPr/>
        </p:nvSpPr>
        <p:spPr>
          <a:xfrm>
            <a:off x="6804297" y="4413565"/>
            <a:ext cx="5057238" cy="1491321"/>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FREE – you only pay for resources</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All regions</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APIs are called in parallel</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Manages </a:t>
            </a:r>
            <a:r>
              <a:rPr lang="en-US" sz="2000" b="1" dirty="0">
                <a:latin typeface="+mn-lt"/>
                <a:ea typeface="Verdana" charset="0"/>
                <a:cs typeface="Verdana" charset="0"/>
              </a:rPr>
              <a:t>dependencies/relationships</a:t>
            </a:r>
            <a:endParaRPr lang="en-US" sz="2000" dirty="0">
              <a:latin typeface="+mn-lt"/>
              <a:ea typeface="Verdana" charset="0"/>
              <a:cs typeface="Verdana" charset="0"/>
            </a:endParaRPr>
          </a:p>
          <a:p>
            <a:pPr marL="457200" lvl="1" indent="0">
              <a:buClr>
                <a:schemeClr val="accent1"/>
              </a:buClr>
              <a:buNone/>
            </a:pPr>
            <a:endParaRPr lang="en-US" dirty="0">
              <a:latin typeface="+mn-lt"/>
            </a:endParaRPr>
          </a:p>
        </p:txBody>
      </p:sp>
      <p:sp>
        <p:nvSpPr>
          <p:cNvPr id="94" name="Code your infrastructure…">
            <a:extLst>
              <a:ext uri="{FF2B5EF4-FFF2-40B4-BE49-F238E27FC236}">
                <a16:creationId xmlns:a16="http://schemas.microsoft.com/office/drawing/2014/main" id="{D8E53309-C65A-477E-8205-2A24CAFC441C}"/>
              </a:ext>
            </a:extLst>
          </p:cNvPr>
          <p:cNvSpPr txBox="1"/>
          <p:nvPr/>
        </p:nvSpPr>
        <p:spPr>
          <a:xfrm>
            <a:off x="1559556" y="2449606"/>
            <a:ext cx="1897291" cy="10874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r>
              <a:rPr sz="1600" dirty="0">
                <a:latin typeface="+mn-lt"/>
              </a:rPr>
              <a:t>Code in YAML or JSON directly or use sample templates</a:t>
            </a:r>
          </a:p>
        </p:txBody>
      </p:sp>
      <p:sp>
        <p:nvSpPr>
          <p:cNvPr id="95" name="Check out your template…">
            <a:extLst>
              <a:ext uri="{FF2B5EF4-FFF2-40B4-BE49-F238E27FC236}">
                <a16:creationId xmlns:a16="http://schemas.microsoft.com/office/drawing/2014/main" id="{DA470F82-815A-4CBC-B08C-58399F7D31CB}"/>
              </a:ext>
            </a:extLst>
          </p:cNvPr>
          <p:cNvSpPr txBox="1"/>
          <p:nvPr/>
        </p:nvSpPr>
        <p:spPr>
          <a:xfrm>
            <a:off x="3961333" y="2493531"/>
            <a:ext cx="1749145" cy="8412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r>
              <a:rPr sz="1600" dirty="0">
                <a:latin typeface="+mn-lt"/>
              </a:rPr>
              <a:t>Upload local files or from an S3 bucket</a:t>
            </a:r>
          </a:p>
        </p:txBody>
      </p:sp>
      <p:sp>
        <p:nvSpPr>
          <p:cNvPr id="96" name="Use AWS CloudFormation…">
            <a:extLst>
              <a:ext uri="{FF2B5EF4-FFF2-40B4-BE49-F238E27FC236}">
                <a16:creationId xmlns:a16="http://schemas.microsoft.com/office/drawing/2014/main" id="{30410CD0-FCE3-41F6-AAAC-8C84C1ACDC2F}"/>
              </a:ext>
            </a:extLst>
          </p:cNvPr>
          <p:cNvSpPr txBox="1"/>
          <p:nvPr/>
        </p:nvSpPr>
        <p:spPr>
          <a:xfrm>
            <a:off x="5779478" y="3281392"/>
            <a:ext cx="1899606" cy="8412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r>
              <a:rPr sz="1600" dirty="0">
                <a:latin typeface="+mn-lt"/>
              </a:rPr>
              <a:t>Create stack </a:t>
            </a:r>
            <a:br>
              <a:rPr lang="en-US" sz="1600" dirty="0">
                <a:latin typeface="+mn-lt"/>
              </a:rPr>
            </a:br>
            <a:r>
              <a:rPr lang="en-US" sz="1600" dirty="0">
                <a:latin typeface="+mn-lt"/>
              </a:rPr>
              <a:t>using API via AWS CloudFormation</a:t>
            </a:r>
            <a:endParaRPr sz="1600" dirty="0">
              <a:latin typeface="+mn-lt"/>
            </a:endParaRPr>
          </a:p>
        </p:txBody>
      </p:sp>
      <p:sp>
        <p:nvSpPr>
          <p:cNvPr id="97" name="AWS CloudFormation…">
            <a:extLst>
              <a:ext uri="{FF2B5EF4-FFF2-40B4-BE49-F238E27FC236}">
                <a16:creationId xmlns:a16="http://schemas.microsoft.com/office/drawing/2014/main" id="{6C6F8F4C-39DA-41ED-BD23-38DF208208D6}"/>
              </a:ext>
            </a:extLst>
          </p:cNvPr>
          <p:cNvSpPr txBox="1"/>
          <p:nvPr/>
        </p:nvSpPr>
        <p:spPr>
          <a:xfrm>
            <a:off x="7768466" y="2371279"/>
            <a:ext cx="2321467" cy="8412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r>
              <a:rPr sz="1600" dirty="0">
                <a:latin typeface="+mn-lt"/>
              </a:rPr>
              <a:t>Stacks and resources are provisioned</a:t>
            </a:r>
            <a:r>
              <a:rPr lang="en-US" sz="1600" dirty="0">
                <a:latin typeface="+mn-lt"/>
              </a:rPr>
              <a:t> as a running environment</a:t>
            </a:r>
            <a:endParaRPr sz="1600" dirty="0">
              <a:latin typeface="+mn-lt"/>
            </a:endParaRPr>
          </a:p>
        </p:txBody>
      </p:sp>
      <p:grpSp>
        <p:nvGrpSpPr>
          <p:cNvPr id="98" name="Group 97">
            <a:extLst>
              <a:ext uri="{FF2B5EF4-FFF2-40B4-BE49-F238E27FC236}">
                <a16:creationId xmlns:a16="http://schemas.microsoft.com/office/drawing/2014/main" id="{4D4EDE1E-67F0-42FB-97AC-60EBE6423A5E}"/>
              </a:ext>
            </a:extLst>
          </p:cNvPr>
          <p:cNvGrpSpPr/>
          <p:nvPr/>
        </p:nvGrpSpPr>
        <p:grpSpPr>
          <a:xfrm>
            <a:off x="1816115" y="1082690"/>
            <a:ext cx="1439158" cy="1357494"/>
            <a:chOff x="1270000" y="2686232"/>
            <a:chExt cx="1893013" cy="1902478"/>
          </a:xfrm>
        </p:grpSpPr>
        <p:pic>
          <p:nvPicPr>
            <p:cNvPr id="99" name="Graphic 98">
              <a:extLst>
                <a:ext uri="{FF2B5EF4-FFF2-40B4-BE49-F238E27FC236}">
                  <a16:creationId xmlns:a16="http://schemas.microsoft.com/office/drawing/2014/main" id="{DB2FFAB0-2B02-48C9-881E-BF27BA0297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657" y="2750799"/>
              <a:ext cx="677688" cy="677688"/>
            </a:xfrm>
            <a:prstGeom prst="rect">
              <a:avLst/>
            </a:prstGeom>
          </p:spPr>
        </p:pic>
        <p:pic>
          <p:nvPicPr>
            <p:cNvPr id="100" name="Picture 99">
              <a:extLst>
                <a:ext uri="{FF2B5EF4-FFF2-40B4-BE49-F238E27FC236}">
                  <a16:creationId xmlns:a16="http://schemas.microsoft.com/office/drawing/2014/main" id="{09FAB4FF-928D-4E82-8F4C-BAE1D853681F}"/>
                </a:ext>
              </a:extLst>
            </p:cNvPr>
            <p:cNvPicPr>
              <a:picLocks noChangeAspect="1"/>
            </p:cNvPicPr>
            <p:nvPr/>
          </p:nvPicPr>
          <p:blipFill>
            <a:blip r:embed="rId5"/>
            <a:stretch>
              <a:fillRect/>
            </a:stretch>
          </p:blipFill>
          <p:spPr>
            <a:xfrm>
              <a:off x="1270000" y="2686232"/>
              <a:ext cx="1893013" cy="1902478"/>
            </a:xfrm>
            <a:prstGeom prst="rect">
              <a:avLst/>
            </a:prstGeom>
          </p:spPr>
        </p:pic>
      </p:grpSp>
      <p:cxnSp>
        <p:nvCxnSpPr>
          <p:cNvPr id="101" name="Straight Arrow Connector 100">
            <a:extLst>
              <a:ext uri="{FF2B5EF4-FFF2-40B4-BE49-F238E27FC236}">
                <a16:creationId xmlns:a16="http://schemas.microsoft.com/office/drawing/2014/main" id="{AEEB64A4-D18E-4760-90AE-01C50182B753}"/>
              </a:ext>
            </a:extLst>
          </p:cNvPr>
          <p:cNvCxnSpPr>
            <a:cxnSpLocks/>
          </p:cNvCxnSpPr>
          <p:nvPr/>
        </p:nvCxnSpPr>
        <p:spPr>
          <a:xfrm>
            <a:off x="3270875" y="1929692"/>
            <a:ext cx="7491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74143D1B-03F0-4306-8FDD-B6D964791A6D}"/>
              </a:ext>
            </a:extLst>
          </p:cNvPr>
          <p:cNvGrpSpPr/>
          <p:nvPr/>
        </p:nvGrpSpPr>
        <p:grpSpPr>
          <a:xfrm>
            <a:off x="4386062" y="798916"/>
            <a:ext cx="4914350" cy="2486471"/>
            <a:chOff x="5438828" y="1329234"/>
            <a:chExt cx="5811203" cy="3132709"/>
          </a:xfrm>
        </p:grpSpPr>
        <p:pic>
          <p:nvPicPr>
            <p:cNvPr id="103" name="Graphic 102">
              <a:extLst>
                <a:ext uri="{FF2B5EF4-FFF2-40B4-BE49-F238E27FC236}">
                  <a16:creationId xmlns:a16="http://schemas.microsoft.com/office/drawing/2014/main" id="{E811441F-B55F-49B4-909C-77D7225DAA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8828" y="2238572"/>
              <a:ext cx="1064574" cy="1064574"/>
            </a:xfrm>
            <a:prstGeom prst="rect">
              <a:avLst/>
            </a:prstGeom>
          </p:spPr>
        </p:pic>
        <p:pic>
          <p:nvPicPr>
            <p:cNvPr id="104" name="Graphic 103">
              <a:extLst>
                <a:ext uri="{FF2B5EF4-FFF2-40B4-BE49-F238E27FC236}">
                  <a16:creationId xmlns:a16="http://schemas.microsoft.com/office/drawing/2014/main" id="{2253C51B-2B40-4631-BC9C-D4351E7264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9386" y="3750743"/>
              <a:ext cx="711200" cy="711200"/>
            </a:xfrm>
            <a:prstGeom prst="rect">
              <a:avLst/>
            </a:prstGeom>
          </p:spPr>
        </p:pic>
        <p:pic>
          <p:nvPicPr>
            <p:cNvPr id="105" name="Graphic 104">
              <a:extLst>
                <a:ext uri="{FF2B5EF4-FFF2-40B4-BE49-F238E27FC236}">
                  <a16:creationId xmlns:a16="http://schemas.microsoft.com/office/drawing/2014/main" id="{48C8E5D2-53A8-4C00-BDE6-7C3131E0EF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49386" y="1329234"/>
              <a:ext cx="711200" cy="711200"/>
            </a:xfrm>
            <a:prstGeom prst="rect">
              <a:avLst/>
            </a:prstGeom>
          </p:spPr>
        </p:pic>
        <p:pic>
          <p:nvPicPr>
            <p:cNvPr id="106" name="Graphic 105">
              <a:extLst>
                <a:ext uri="{FF2B5EF4-FFF2-40B4-BE49-F238E27FC236}">
                  <a16:creationId xmlns:a16="http://schemas.microsoft.com/office/drawing/2014/main" id="{542CD2A5-1A7B-4260-A15B-4C0A4863C2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49386" y="2140805"/>
              <a:ext cx="697995" cy="697995"/>
            </a:xfrm>
            <a:prstGeom prst="rect">
              <a:avLst/>
            </a:prstGeom>
          </p:spPr>
        </p:pic>
        <p:pic>
          <p:nvPicPr>
            <p:cNvPr id="107" name="Graphic 106">
              <a:extLst>
                <a:ext uri="{FF2B5EF4-FFF2-40B4-BE49-F238E27FC236}">
                  <a16:creationId xmlns:a16="http://schemas.microsoft.com/office/drawing/2014/main" id="{F0F1BCA3-A644-4BA2-B56E-E570D7CD0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49386" y="2939171"/>
              <a:ext cx="711200" cy="711200"/>
            </a:xfrm>
            <a:prstGeom prst="rect">
              <a:avLst/>
            </a:prstGeom>
          </p:spPr>
        </p:pic>
        <p:grpSp>
          <p:nvGrpSpPr>
            <p:cNvPr id="108" name="Group 107">
              <a:extLst>
                <a:ext uri="{FF2B5EF4-FFF2-40B4-BE49-F238E27FC236}">
                  <a16:creationId xmlns:a16="http://schemas.microsoft.com/office/drawing/2014/main" id="{F5ADE8F6-DC4D-440C-98BA-1B0BA312B9D6}"/>
                </a:ext>
              </a:extLst>
            </p:cNvPr>
            <p:cNvGrpSpPr/>
            <p:nvPr/>
          </p:nvGrpSpPr>
          <p:grpSpPr>
            <a:xfrm>
              <a:off x="6650770" y="1655174"/>
              <a:ext cx="1042415" cy="2421509"/>
              <a:chOff x="4841021" y="2287443"/>
              <a:chExt cx="1445984" cy="2421509"/>
            </a:xfrm>
          </p:grpSpPr>
          <p:cxnSp>
            <p:nvCxnSpPr>
              <p:cNvPr id="115" name="Elbow Connector 149">
                <a:extLst>
                  <a:ext uri="{FF2B5EF4-FFF2-40B4-BE49-F238E27FC236}">
                    <a16:creationId xmlns:a16="http://schemas.microsoft.com/office/drawing/2014/main" id="{97544A95-EF85-4D47-8C9A-9529B3AE6ED0}"/>
                  </a:ext>
                </a:extLst>
              </p:cNvPr>
              <p:cNvCxnSpPr>
                <a:stCxn id="103" idx="3"/>
                <a:endCxn id="105" idx="1"/>
              </p:cNvCxnSpPr>
              <p:nvPr/>
            </p:nvCxnSpPr>
            <p:spPr>
              <a:xfrm flipV="1">
                <a:off x="4841021" y="2287443"/>
                <a:ext cx="1445984" cy="1086025"/>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6" name="Elbow Connector 151">
                <a:extLst>
                  <a:ext uri="{FF2B5EF4-FFF2-40B4-BE49-F238E27FC236}">
                    <a16:creationId xmlns:a16="http://schemas.microsoft.com/office/drawing/2014/main" id="{2A1BE916-02DF-469D-A997-F9BCA0011D1A}"/>
                  </a:ext>
                </a:extLst>
              </p:cNvPr>
              <p:cNvCxnSpPr>
                <a:stCxn id="103" idx="3"/>
                <a:endCxn id="106" idx="1"/>
              </p:cNvCxnSpPr>
              <p:nvPr/>
            </p:nvCxnSpPr>
            <p:spPr>
              <a:xfrm flipV="1">
                <a:off x="4841021" y="3092412"/>
                <a:ext cx="1445984" cy="281056"/>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7" name="Elbow Connector 153">
                <a:extLst>
                  <a:ext uri="{FF2B5EF4-FFF2-40B4-BE49-F238E27FC236}">
                    <a16:creationId xmlns:a16="http://schemas.microsoft.com/office/drawing/2014/main" id="{D70DABC5-BC15-40F5-B496-AF6F7653CAB3}"/>
                  </a:ext>
                </a:extLst>
              </p:cNvPr>
              <p:cNvCxnSpPr>
                <a:stCxn id="103" idx="3"/>
                <a:endCxn id="107" idx="1"/>
              </p:cNvCxnSpPr>
              <p:nvPr/>
            </p:nvCxnSpPr>
            <p:spPr>
              <a:xfrm>
                <a:off x="4841021" y="3373468"/>
                <a:ext cx="1445984" cy="523912"/>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8" name="Elbow Connector 155">
                <a:extLst>
                  <a:ext uri="{FF2B5EF4-FFF2-40B4-BE49-F238E27FC236}">
                    <a16:creationId xmlns:a16="http://schemas.microsoft.com/office/drawing/2014/main" id="{7CDFBBB5-12AA-4FF1-A70C-883371CEC80D}"/>
                  </a:ext>
                </a:extLst>
              </p:cNvPr>
              <p:cNvCxnSpPr>
                <a:cxnSpLocks/>
                <a:stCxn id="103" idx="3"/>
                <a:endCxn id="104" idx="1"/>
              </p:cNvCxnSpPr>
              <p:nvPr/>
            </p:nvCxnSpPr>
            <p:spPr>
              <a:xfrm>
                <a:off x="4841021" y="3373468"/>
                <a:ext cx="1445984" cy="1335484"/>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pic>
          <p:nvPicPr>
            <p:cNvPr id="109" name="Graphic 108">
              <a:extLst>
                <a:ext uri="{FF2B5EF4-FFF2-40B4-BE49-F238E27FC236}">
                  <a16:creationId xmlns:a16="http://schemas.microsoft.com/office/drawing/2014/main" id="{8981909F-08C4-43BC-B7AA-21A5C483BE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06570" y="2211829"/>
              <a:ext cx="1143461" cy="1143461"/>
            </a:xfrm>
            <a:prstGeom prst="rect">
              <a:avLst/>
            </a:prstGeom>
          </p:spPr>
        </p:pic>
        <p:grpSp>
          <p:nvGrpSpPr>
            <p:cNvPr id="110" name="Group 109">
              <a:extLst>
                <a:ext uri="{FF2B5EF4-FFF2-40B4-BE49-F238E27FC236}">
                  <a16:creationId xmlns:a16="http://schemas.microsoft.com/office/drawing/2014/main" id="{48B681A2-6354-4424-892F-3FC99344719F}"/>
                </a:ext>
              </a:extLst>
            </p:cNvPr>
            <p:cNvGrpSpPr/>
            <p:nvPr/>
          </p:nvGrpSpPr>
          <p:grpSpPr>
            <a:xfrm>
              <a:off x="8983277" y="1655175"/>
              <a:ext cx="1044172" cy="2421508"/>
              <a:chOff x="6998205" y="2287443"/>
              <a:chExt cx="1445985" cy="2421508"/>
            </a:xfrm>
          </p:grpSpPr>
          <p:cxnSp>
            <p:nvCxnSpPr>
              <p:cNvPr id="111" name="Elbow Connector 182">
                <a:extLst>
                  <a:ext uri="{FF2B5EF4-FFF2-40B4-BE49-F238E27FC236}">
                    <a16:creationId xmlns:a16="http://schemas.microsoft.com/office/drawing/2014/main" id="{917C569D-DAAB-41FE-A072-62B0CC6DA2B6}"/>
                  </a:ext>
                </a:extLst>
              </p:cNvPr>
              <p:cNvCxnSpPr>
                <a:stCxn id="109" idx="1"/>
                <a:endCxn id="105" idx="3"/>
              </p:cNvCxnSpPr>
              <p:nvPr/>
            </p:nvCxnSpPr>
            <p:spPr>
              <a:xfrm rot="10800000">
                <a:off x="6998205" y="2287443"/>
                <a:ext cx="1445984" cy="1098726"/>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2" name="Elbow Connector 183">
                <a:extLst>
                  <a:ext uri="{FF2B5EF4-FFF2-40B4-BE49-F238E27FC236}">
                    <a16:creationId xmlns:a16="http://schemas.microsoft.com/office/drawing/2014/main" id="{02AFAC10-BF0E-47E9-9C44-12B688304D9E}"/>
                  </a:ext>
                </a:extLst>
              </p:cNvPr>
              <p:cNvCxnSpPr>
                <a:cxnSpLocks/>
                <a:stCxn id="109" idx="1"/>
              </p:cNvCxnSpPr>
              <p:nvPr/>
            </p:nvCxnSpPr>
            <p:spPr>
              <a:xfrm rot="10800000">
                <a:off x="6998207" y="3176325"/>
                <a:ext cx="1445982" cy="209845"/>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3" name="Elbow Connector 186">
                <a:extLst>
                  <a:ext uri="{FF2B5EF4-FFF2-40B4-BE49-F238E27FC236}">
                    <a16:creationId xmlns:a16="http://schemas.microsoft.com/office/drawing/2014/main" id="{8FFE28A7-A47C-4446-86F3-15C20C582BD6}"/>
                  </a:ext>
                </a:extLst>
              </p:cNvPr>
              <p:cNvCxnSpPr>
                <a:cxnSpLocks/>
                <a:stCxn id="109" idx="1"/>
                <a:endCxn id="107" idx="3"/>
              </p:cNvCxnSpPr>
              <p:nvPr/>
            </p:nvCxnSpPr>
            <p:spPr>
              <a:xfrm rot="10800000" flipV="1">
                <a:off x="6998205" y="3386168"/>
                <a:ext cx="1445984" cy="511211"/>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4" name="Elbow Connector 189">
                <a:extLst>
                  <a:ext uri="{FF2B5EF4-FFF2-40B4-BE49-F238E27FC236}">
                    <a16:creationId xmlns:a16="http://schemas.microsoft.com/office/drawing/2014/main" id="{026B15B2-7E43-45F1-8DD0-2617E4D730D8}"/>
                  </a:ext>
                </a:extLst>
              </p:cNvPr>
              <p:cNvCxnSpPr>
                <a:cxnSpLocks/>
                <a:stCxn id="109" idx="1"/>
              </p:cNvCxnSpPr>
              <p:nvPr/>
            </p:nvCxnSpPr>
            <p:spPr>
              <a:xfrm rot="10800000" flipV="1">
                <a:off x="7011415" y="3386169"/>
                <a:ext cx="1432775" cy="1322782"/>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grpSp>
      </p:grpSp>
      <p:sp>
        <p:nvSpPr>
          <p:cNvPr id="119" name="Title 1">
            <a:extLst>
              <a:ext uri="{FF2B5EF4-FFF2-40B4-BE49-F238E27FC236}">
                <a16:creationId xmlns:a16="http://schemas.microsoft.com/office/drawing/2014/main" id="{31025CE3-C412-4931-9B05-34F8491BB78E}"/>
              </a:ext>
            </a:extLst>
          </p:cNvPr>
          <p:cNvSpPr txBox="1">
            <a:spLocks/>
          </p:cNvSpPr>
          <p:nvPr/>
        </p:nvSpPr>
        <p:spPr>
          <a:xfrm>
            <a:off x="524185" y="86199"/>
            <a:ext cx="6575248" cy="719809"/>
          </a:xfrm>
          <a:prstGeom prst="rect">
            <a:avLst/>
          </a:prstGeom>
        </p:spPr>
        <p:txBody>
          <a:bodyPr vert="horz" lIns="91440" tIns="45720" rIns="91440" bIns="45720" rtlCol="0" anchor="t" anchorCtr="0">
            <a:noAutofit/>
          </a:bodyPr>
          <a:lstStyle>
            <a:lvl1pPr algn="l" defTabSz="731520" rtl="0" eaLnBrk="1" latinLnBrk="0" hangingPunct="1">
              <a:spcBef>
                <a:spcPct val="0"/>
              </a:spcBef>
              <a:buNone/>
              <a:defRPr sz="3800" b="1" i="0" kern="1200">
                <a:solidFill>
                  <a:schemeClr val="bg1"/>
                </a:solidFill>
                <a:latin typeface="Amazon Ember Regular" charset="0"/>
                <a:ea typeface="+mj-ea"/>
                <a:cs typeface="Amazon Ember Regular" charset="0"/>
              </a:defRPr>
            </a:lvl1pPr>
          </a:lstStyle>
          <a:p>
            <a:r>
              <a:rPr lang="en-US" sz="4000" dirty="0">
                <a:solidFill>
                  <a:srgbClr val="FFFFFF"/>
                </a:solidFill>
              </a:rPr>
              <a:t>CloudFormation Overview</a:t>
            </a:r>
            <a:endParaRPr lang="en-US" dirty="0"/>
          </a:p>
        </p:txBody>
      </p:sp>
      <p:sp>
        <p:nvSpPr>
          <p:cNvPr id="128" name="Content Placeholder 2">
            <a:extLst>
              <a:ext uri="{FF2B5EF4-FFF2-40B4-BE49-F238E27FC236}">
                <a16:creationId xmlns:a16="http://schemas.microsoft.com/office/drawing/2014/main" id="{DDE0A6B6-5361-49DD-9362-847E58FDECB9}"/>
              </a:ext>
            </a:extLst>
          </p:cNvPr>
          <p:cNvSpPr txBox="1">
            <a:spLocks/>
          </p:cNvSpPr>
          <p:nvPr/>
        </p:nvSpPr>
        <p:spPr>
          <a:xfrm>
            <a:off x="330465" y="4413565"/>
            <a:ext cx="6647851" cy="1491321"/>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JSON/YAML format template</a:t>
            </a:r>
            <a:endParaRPr lang="en-US" sz="2000" i="1" dirty="0">
              <a:latin typeface="+mn-lt"/>
              <a:ea typeface="Verdana" charset="0"/>
              <a:cs typeface="Verdana" charset="0"/>
            </a:endParaRP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Presents template to AWS CloudFormation</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AWS CloudFormation translates it to an API request</a:t>
            </a:r>
          </a:p>
          <a:p>
            <a:pPr marL="342900" indent="-342900">
              <a:buClr>
                <a:schemeClr val="accent1"/>
              </a:buClr>
              <a:buFont typeface="Wingdings" panose="05000000000000000000" pitchFamily="2" charset="2"/>
              <a:buChar char="Ø"/>
            </a:pPr>
            <a:r>
              <a:rPr lang="en-US" sz="2000" dirty="0">
                <a:latin typeface="+mn-lt"/>
                <a:ea typeface="Verdana" charset="0"/>
                <a:cs typeface="Verdana" charset="0"/>
              </a:rPr>
              <a:t>Forms a stack of resources</a:t>
            </a:r>
          </a:p>
          <a:p>
            <a:pPr marL="457200" indent="-457200">
              <a:buFont typeface="Arial" charset="0"/>
              <a:buChar char="•"/>
            </a:pPr>
            <a:endParaRPr lang="en-US" sz="2000" dirty="0">
              <a:latin typeface="+mn-lt"/>
              <a:ea typeface="Verdana" charset="0"/>
              <a:cs typeface="Verdana" charset="0"/>
            </a:endParaRPr>
          </a:p>
          <a:p>
            <a:pPr lvl="1"/>
            <a:endParaRPr lang="en-US" dirty="0">
              <a:latin typeface="+mn-lt"/>
            </a:endParaRPr>
          </a:p>
        </p:txBody>
      </p:sp>
    </p:spTree>
    <p:extLst>
      <p:ext uri="{BB962C8B-B14F-4D97-AF65-F5344CB8AC3E}">
        <p14:creationId xmlns:p14="http://schemas.microsoft.com/office/powerpoint/2010/main" val="174425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0C790B-486D-4C14-A2ED-60E09806325C}"/>
              </a:ext>
            </a:extLst>
          </p:cNvPr>
          <p:cNvSpPr>
            <a:spLocks noGrp="1"/>
          </p:cNvSpPr>
          <p:nvPr>
            <p:ph type="title"/>
          </p:nvPr>
        </p:nvSpPr>
        <p:spPr>
          <a:xfrm>
            <a:off x="642065" y="230849"/>
            <a:ext cx="5617411" cy="554075"/>
          </a:xfrm>
        </p:spPr>
        <p:txBody>
          <a:bodyPr/>
          <a:lstStyle/>
          <a:p>
            <a:r>
              <a:rPr lang="en-US" sz="4000" dirty="0">
                <a:latin typeface="Amazon Ember Regular"/>
              </a:rPr>
              <a:t>Infrastructure as code</a:t>
            </a:r>
          </a:p>
        </p:txBody>
      </p:sp>
      <p:sp>
        <p:nvSpPr>
          <p:cNvPr id="4" name="Slide Number Placeholder 3">
            <a:extLst>
              <a:ext uri="{FF2B5EF4-FFF2-40B4-BE49-F238E27FC236}">
                <a16:creationId xmlns:a16="http://schemas.microsoft.com/office/drawing/2014/main" id="{CF11EAC8-A267-5C4B-A01B-D0077F055602}"/>
              </a:ext>
            </a:extLst>
          </p:cNvPr>
          <p:cNvSpPr>
            <a:spLocks noGrp="1"/>
          </p:cNvSpPr>
          <p:nvPr>
            <p:ph type="sldNum" sz="quarter" idx="13"/>
          </p:nvPr>
        </p:nvSpPr>
        <p:spPr/>
        <p:txBody>
          <a:bodyPr/>
          <a:lstStyle/>
          <a:p>
            <a:fld id="{EB4B8DE2-A4E8-46E4-8BBF-D75455EFF32C}" type="slidenum">
              <a:rPr lang="en-US" smtClean="0"/>
              <a:pPr/>
              <a:t>5</a:t>
            </a:fld>
            <a:endParaRPr lang="en-US"/>
          </a:p>
        </p:txBody>
      </p:sp>
      <p:sp>
        <p:nvSpPr>
          <p:cNvPr id="16" name="TextBox 15">
            <a:extLst>
              <a:ext uri="{FF2B5EF4-FFF2-40B4-BE49-F238E27FC236}">
                <a16:creationId xmlns:a16="http://schemas.microsoft.com/office/drawing/2014/main" id="{42CD57E8-E7A8-4E18-8347-1DD89D33EB36}"/>
              </a:ext>
            </a:extLst>
          </p:cNvPr>
          <p:cNvSpPr txBox="1"/>
          <p:nvPr/>
        </p:nvSpPr>
        <p:spPr>
          <a:xfrm>
            <a:off x="9265662" y="1183232"/>
            <a:ext cx="1614554" cy="363176"/>
          </a:xfrm>
          <a:prstGeom prst="rect">
            <a:avLst/>
          </a:prstGeom>
          <a:noFill/>
        </p:spPr>
        <p:txBody>
          <a:bodyPr wrap="square" rtlCol="0">
            <a:spAutoFit/>
          </a:bodyPr>
          <a:lstStyle/>
          <a:p>
            <a:pPr algn="ctr"/>
            <a:r>
              <a:rPr lang="en-US" sz="1760" i="1" dirty="0">
                <a:solidFill>
                  <a:srgbClr val="0070C0"/>
                </a:solidFill>
                <a:latin typeface="Verdana" charset="0"/>
                <a:ea typeface="Verdana" charset="0"/>
                <a:cs typeface="Verdana" charset="0"/>
              </a:rPr>
              <a:t>Template</a:t>
            </a:r>
          </a:p>
        </p:txBody>
      </p:sp>
      <p:pic>
        <p:nvPicPr>
          <p:cNvPr id="17" name="Graphic 16">
            <a:extLst>
              <a:ext uri="{FF2B5EF4-FFF2-40B4-BE49-F238E27FC236}">
                <a16:creationId xmlns:a16="http://schemas.microsoft.com/office/drawing/2014/main" id="{03A35903-AE68-4DC0-9C3C-9BBD42ED4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6571" y="507887"/>
            <a:ext cx="554291" cy="554075"/>
          </a:xfrm>
          <a:prstGeom prst="rect">
            <a:avLst/>
          </a:prstGeom>
        </p:spPr>
      </p:pic>
      <p:grpSp>
        <p:nvGrpSpPr>
          <p:cNvPr id="18" name="Group 17">
            <a:extLst>
              <a:ext uri="{FF2B5EF4-FFF2-40B4-BE49-F238E27FC236}">
                <a16:creationId xmlns:a16="http://schemas.microsoft.com/office/drawing/2014/main" id="{066E5802-DE58-4D17-9105-1CEC38FA0138}"/>
              </a:ext>
            </a:extLst>
          </p:cNvPr>
          <p:cNvGrpSpPr/>
          <p:nvPr/>
        </p:nvGrpSpPr>
        <p:grpSpPr>
          <a:xfrm>
            <a:off x="8737740" y="2906077"/>
            <a:ext cx="805772" cy="645942"/>
            <a:chOff x="9993282" y="2836254"/>
            <a:chExt cx="1199472" cy="996279"/>
          </a:xfrm>
        </p:grpSpPr>
        <p:sp>
          <p:nvSpPr>
            <p:cNvPr id="19" name="TextBox 18">
              <a:extLst>
                <a:ext uri="{FF2B5EF4-FFF2-40B4-BE49-F238E27FC236}">
                  <a16:creationId xmlns:a16="http://schemas.microsoft.com/office/drawing/2014/main" id="{E1D20900-4DAF-4D65-BDE1-DAB2D7BB5A06}"/>
                </a:ext>
              </a:extLst>
            </p:cNvPr>
            <p:cNvSpPr txBox="1"/>
            <p:nvPr/>
          </p:nvSpPr>
          <p:spPr>
            <a:xfrm>
              <a:off x="9993282" y="3469357"/>
              <a:ext cx="1199472" cy="363176"/>
            </a:xfrm>
            <a:prstGeom prst="rect">
              <a:avLst/>
            </a:prstGeom>
            <a:noFill/>
          </p:spPr>
          <p:txBody>
            <a:bodyPr wrap="square" rtlCol="0">
              <a:spAutoFit/>
            </a:bodyPr>
            <a:lstStyle/>
            <a:p>
              <a:pPr algn="ctr"/>
              <a:r>
                <a:rPr lang="en-US" sz="1760" i="1" dirty="0">
                  <a:solidFill>
                    <a:srgbClr val="0070C0"/>
                  </a:solidFill>
                  <a:latin typeface="Verdana" charset="0"/>
                  <a:ea typeface="Verdana" charset="0"/>
                  <a:cs typeface="Verdana" charset="0"/>
                </a:rPr>
                <a:t>Stack</a:t>
              </a:r>
            </a:p>
          </p:txBody>
        </p:sp>
        <p:pic>
          <p:nvPicPr>
            <p:cNvPr id="20" name="Graphic 19">
              <a:extLst>
                <a:ext uri="{FF2B5EF4-FFF2-40B4-BE49-F238E27FC236}">
                  <a16:creationId xmlns:a16="http://schemas.microsoft.com/office/drawing/2014/main" id="{4E1B26AA-DA7B-4B10-B637-6BD4B79EEE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2530" y="2836254"/>
              <a:ext cx="660977" cy="660977"/>
            </a:xfrm>
            <a:prstGeom prst="rect">
              <a:avLst/>
            </a:prstGeom>
          </p:spPr>
        </p:pic>
      </p:grpSp>
      <p:grpSp>
        <p:nvGrpSpPr>
          <p:cNvPr id="21" name="Group 20">
            <a:extLst>
              <a:ext uri="{FF2B5EF4-FFF2-40B4-BE49-F238E27FC236}">
                <a16:creationId xmlns:a16="http://schemas.microsoft.com/office/drawing/2014/main" id="{4B307696-0C37-40DE-867E-20F03D8BB116}"/>
              </a:ext>
            </a:extLst>
          </p:cNvPr>
          <p:cNvGrpSpPr/>
          <p:nvPr/>
        </p:nvGrpSpPr>
        <p:grpSpPr>
          <a:xfrm>
            <a:off x="9704434" y="2906077"/>
            <a:ext cx="805772" cy="645942"/>
            <a:chOff x="9993282" y="2836254"/>
            <a:chExt cx="1199472" cy="996279"/>
          </a:xfrm>
        </p:grpSpPr>
        <p:sp>
          <p:nvSpPr>
            <p:cNvPr id="22" name="TextBox 21">
              <a:extLst>
                <a:ext uri="{FF2B5EF4-FFF2-40B4-BE49-F238E27FC236}">
                  <a16:creationId xmlns:a16="http://schemas.microsoft.com/office/drawing/2014/main" id="{65A52176-7225-4921-A497-D08F533C6E4A}"/>
                </a:ext>
              </a:extLst>
            </p:cNvPr>
            <p:cNvSpPr txBox="1"/>
            <p:nvPr/>
          </p:nvSpPr>
          <p:spPr>
            <a:xfrm>
              <a:off x="9993282" y="3469357"/>
              <a:ext cx="1199472" cy="363176"/>
            </a:xfrm>
            <a:prstGeom prst="rect">
              <a:avLst/>
            </a:prstGeom>
            <a:noFill/>
          </p:spPr>
          <p:txBody>
            <a:bodyPr wrap="square" rtlCol="0">
              <a:spAutoFit/>
            </a:bodyPr>
            <a:lstStyle/>
            <a:p>
              <a:pPr algn="ctr"/>
              <a:r>
                <a:rPr lang="en-US" sz="1760" i="1" dirty="0">
                  <a:solidFill>
                    <a:srgbClr val="0070C0"/>
                  </a:solidFill>
                  <a:latin typeface="Verdana" charset="0"/>
                  <a:ea typeface="Verdana" charset="0"/>
                  <a:cs typeface="Verdana" charset="0"/>
                </a:rPr>
                <a:t>Stack</a:t>
              </a:r>
            </a:p>
          </p:txBody>
        </p:sp>
        <p:pic>
          <p:nvPicPr>
            <p:cNvPr id="23" name="Graphic 22">
              <a:extLst>
                <a:ext uri="{FF2B5EF4-FFF2-40B4-BE49-F238E27FC236}">
                  <a16:creationId xmlns:a16="http://schemas.microsoft.com/office/drawing/2014/main" id="{C3A5EDD0-D4AB-46A9-A5D3-FC6622B551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2530" y="2836254"/>
              <a:ext cx="660977" cy="660977"/>
            </a:xfrm>
            <a:prstGeom prst="rect">
              <a:avLst/>
            </a:prstGeom>
          </p:spPr>
        </p:pic>
      </p:grpSp>
      <p:grpSp>
        <p:nvGrpSpPr>
          <p:cNvPr id="24" name="Group 23">
            <a:extLst>
              <a:ext uri="{FF2B5EF4-FFF2-40B4-BE49-F238E27FC236}">
                <a16:creationId xmlns:a16="http://schemas.microsoft.com/office/drawing/2014/main" id="{55F6ACD2-841F-4341-A54A-266AF48FED73}"/>
              </a:ext>
            </a:extLst>
          </p:cNvPr>
          <p:cNvGrpSpPr/>
          <p:nvPr/>
        </p:nvGrpSpPr>
        <p:grpSpPr>
          <a:xfrm>
            <a:off x="10637262" y="2906077"/>
            <a:ext cx="805772" cy="645942"/>
            <a:chOff x="9993282" y="2836254"/>
            <a:chExt cx="1199472" cy="996279"/>
          </a:xfrm>
        </p:grpSpPr>
        <p:sp>
          <p:nvSpPr>
            <p:cNvPr id="25" name="TextBox 24">
              <a:extLst>
                <a:ext uri="{FF2B5EF4-FFF2-40B4-BE49-F238E27FC236}">
                  <a16:creationId xmlns:a16="http://schemas.microsoft.com/office/drawing/2014/main" id="{7686BD5C-F198-4641-B2F9-1144442BE444}"/>
                </a:ext>
              </a:extLst>
            </p:cNvPr>
            <p:cNvSpPr txBox="1"/>
            <p:nvPr/>
          </p:nvSpPr>
          <p:spPr>
            <a:xfrm>
              <a:off x="9993282" y="3469357"/>
              <a:ext cx="1199472" cy="363176"/>
            </a:xfrm>
            <a:prstGeom prst="rect">
              <a:avLst/>
            </a:prstGeom>
            <a:noFill/>
          </p:spPr>
          <p:txBody>
            <a:bodyPr wrap="square" rtlCol="0">
              <a:spAutoFit/>
            </a:bodyPr>
            <a:lstStyle/>
            <a:p>
              <a:pPr algn="ctr"/>
              <a:r>
                <a:rPr lang="en-US" sz="1760" i="1" dirty="0">
                  <a:solidFill>
                    <a:srgbClr val="0070C0"/>
                  </a:solidFill>
                  <a:latin typeface="Verdana" charset="0"/>
                  <a:ea typeface="Verdana" charset="0"/>
                  <a:cs typeface="Verdana" charset="0"/>
                </a:rPr>
                <a:t>Stack</a:t>
              </a:r>
            </a:p>
          </p:txBody>
        </p:sp>
        <p:pic>
          <p:nvPicPr>
            <p:cNvPr id="26" name="Graphic 25">
              <a:extLst>
                <a:ext uri="{FF2B5EF4-FFF2-40B4-BE49-F238E27FC236}">
                  <a16:creationId xmlns:a16="http://schemas.microsoft.com/office/drawing/2014/main" id="{771C32D8-4905-4678-871D-86482BF20F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2530" y="2836254"/>
              <a:ext cx="660977" cy="660977"/>
            </a:xfrm>
            <a:prstGeom prst="rect">
              <a:avLst/>
            </a:prstGeom>
          </p:spPr>
        </p:pic>
      </p:grpSp>
      <p:grpSp>
        <p:nvGrpSpPr>
          <p:cNvPr id="27" name="Group 26">
            <a:extLst>
              <a:ext uri="{FF2B5EF4-FFF2-40B4-BE49-F238E27FC236}">
                <a16:creationId xmlns:a16="http://schemas.microsoft.com/office/drawing/2014/main" id="{52AB71E3-64AF-453D-8072-BBD3E546FE35}"/>
              </a:ext>
            </a:extLst>
          </p:cNvPr>
          <p:cNvGrpSpPr/>
          <p:nvPr/>
        </p:nvGrpSpPr>
        <p:grpSpPr>
          <a:xfrm>
            <a:off x="9140625" y="1647825"/>
            <a:ext cx="1916718" cy="1270419"/>
            <a:chOff x="13264041" y="3741025"/>
            <a:chExt cx="2857623" cy="2364533"/>
          </a:xfrm>
        </p:grpSpPr>
        <p:cxnSp>
          <p:nvCxnSpPr>
            <p:cNvPr id="28" name="Elbow Connector 29">
              <a:extLst>
                <a:ext uri="{FF2B5EF4-FFF2-40B4-BE49-F238E27FC236}">
                  <a16:creationId xmlns:a16="http://schemas.microsoft.com/office/drawing/2014/main" id="{51C0107F-E9EF-47C9-BADD-A869D56F07FF}"/>
                </a:ext>
              </a:extLst>
            </p:cNvPr>
            <p:cNvCxnSpPr>
              <a:cxnSpLocks/>
              <a:endCxn id="20" idx="0"/>
            </p:cNvCxnSpPr>
            <p:nvPr/>
          </p:nvCxnSpPr>
          <p:spPr>
            <a:xfrm rot="5400000">
              <a:off x="12813919" y="4191150"/>
              <a:ext cx="2341481" cy="14412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31">
              <a:extLst>
                <a:ext uri="{FF2B5EF4-FFF2-40B4-BE49-F238E27FC236}">
                  <a16:creationId xmlns:a16="http://schemas.microsoft.com/office/drawing/2014/main" id="{76027311-B242-4354-953F-2516407ACF4E}"/>
                </a:ext>
              </a:extLst>
            </p:cNvPr>
            <p:cNvCxnSpPr>
              <a:cxnSpLocks/>
              <a:endCxn id="23" idx="0"/>
            </p:cNvCxnSpPr>
            <p:nvPr/>
          </p:nvCxnSpPr>
          <p:spPr>
            <a:xfrm>
              <a:off x="14705278" y="3741025"/>
              <a:ext cx="0" cy="2341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Elbow Connector 33">
              <a:extLst>
                <a:ext uri="{FF2B5EF4-FFF2-40B4-BE49-F238E27FC236}">
                  <a16:creationId xmlns:a16="http://schemas.microsoft.com/office/drawing/2014/main" id="{BEBAB8DC-5DCF-4C2F-BF10-B32BD60F1061}"/>
                </a:ext>
              </a:extLst>
            </p:cNvPr>
            <p:cNvCxnSpPr>
              <a:cxnSpLocks/>
            </p:cNvCxnSpPr>
            <p:nvPr/>
          </p:nvCxnSpPr>
          <p:spPr>
            <a:xfrm rot="16200000" flipH="1">
              <a:off x="14242729" y="4226623"/>
              <a:ext cx="2341484" cy="1416386"/>
            </a:xfrm>
            <a:prstGeom prst="bentConnector3">
              <a:avLst>
                <a:gd name="adj1" fmla="val 49243"/>
              </a:avLst>
            </a:prstGeom>
            <a:ln>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31" name="Diagram 30">
            <a:extLst>
              <a:ext uri="{FF2B5EF4-FFF2-40B4-BE49-F238E27FC236}">
                <a16:creationId xmlns:a16="http://schemas.microsoft.com/office/drawing/2014/main" id="{63080DF9-3CD4-4157-84C0-2E133DEA0142}"/>
              </a:ext>
            </a:extLst>
          </p:cNvPr>
          <p:cNvGraphicFramePr/>
          <p:nvPr>
            <p:extLst>
              <p:ext uri="{D42A27DB-BD31-4B8C-83A1-F6EECF244321}">
                <p14:modId xmlns:p14="http://schemas.microsoft.com/office/powerpoint/2010/main" val="2026680209"/>
              </p:ext>
            </p:extLst>
          </p:nvPr>
        </p:nvGraphicFramePr>
        <p:xfrm>
          <a:off x="9020654" y="3873718"/>
          <a:ext cx="2218733" cy="25983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5" name="Content Placeholder 2">
            <a:extLst>
              <a:ext uri="{FF2B5EF4-FFF2-40B4-BE49-F238E27FC236}">
                <a16:creationId xmlns:a16="http://schemas.microsoft.com/office/drawing/2014/main" id="{F3D7497C-B3B1-4892-9E3D-7EE27AB60059}"/>
              </a:ext>
            </a:extLst>
          </p:cNvPr>
          <p:cNvSpPr txBox="1">
            <a:spLocks/>
          </p:cNvSpPr>
          <p:nvPr/>
        </p:nvSpPr>
        <p:spPr>
          <a:xfrm>
            <a:off x="642065" y="1546408"/>
            <a:ext cx="7627182" cy="3809123"/>
          </a:xfrm>
          <a:prstGeom prst="rect">
            <a:avLst/>
          </a:prstGeom>
        </p:spPr>
        <p:txBody>
          <a:bodyPr>
            <a:norm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Bef>
                <a:spcPts val="1200"/>
              </a:spcBef>
              <a:buClr>
                <a:schemeClr val="accent1"/>
              </a:buClr>
              <a:buFont typeface="Wingdings" panose="05000000000000000000" pitchFamily="2" charset="2"/>
              <a:buChar char="Ø"/>
            </a:pPr>
            <a:r>
              <a:rPr lang="en-US" dirty="0">
                <a:solidFill>
                  <a:schemeClr val="tx1"/>
                </a:solidFill>
                <a:latin typeface="+mn-lt"/>
                <a:ea typeface="Verdana" charset="0"/>
                <a:cs typeface="Verdana" charset="0"/>
              </a:rPr>
              <a:t>Single source of truth to deploy the whole stack</a:t>
            </a:r>
          </a:p>
          <a:p>
            <a:pPr marL="457200" indent="-457200">
              <a:spcBef>
                <a:spcPts val="1200"/>
              </a:spcBef>
              <a:buClr>
                <a:schemeClr val="accent1"/>
              </a:buClr>
              <a:buFont typeface="Wingdings" panose="05000000000000000000" pitchFamily="2" charset="2"/>
              <a:buChar char="Ø"/>
            </a:pPr>
            <a:r>
              <a:rPr lang="en-US" dirty="0">
                <a:solidFill>
                  <a:schemeClr val="tx1"/>
                </a:solidFill>
                <a:latin typeface="+mn-lt"/>
                <a:ea typeface="Verdana" charset="0"/>
                <a:cs typeface="Verdana" charset="0"/>
              </a:rPr>
              <a:t>Infrastructure that you can replicate, re-deploy, and re-purpose</a:t>
            </a:r>
          </a:p>
          <a:p>
            <a:pPr marL="457200" indent="-457200">
              <a:spcBef>
                <a:spcPts val="1200"/>
              </a:spcBef>
              <a:buClr>
                <a:schemeClr val="accent1"/>
              </a:buClr>
              <a:buFont typeface="Wingdings" panose="05000000000000000000" pitchFamily="2" charset="2"/>
              <a:buChar char="Ø"/>
            </a:pPr>
            <a:r>
              <a:rPr lang="en-US" dirty="0">
                <a:solidFill>
                  <a:schemeClr val="tx1"/>
                </a:solidFill>
                <a:latin typeface="+mn-lt"/>
                <a:ea typeface="Verdana" charset="0"/>
                <a:cs typeface="Verdana" charset="0"/>
              </a:rPr>
              <a:t>Control versioning on your infrastructure and your application together</a:t>
            </a:r>
          </a:p>
          <a:p>
            <a:pPr marL="457200" indent="-457200">
              <a:spcBef>
                <a:spcPts val="1200"/>
              </a:spcBef>
              <a:buClr>
                <a:schemeClr val="accent1"/>
              </a:buClr>
              <a:buFont typeface="Wingdings" panose="05000000000000000000" pitchFamily="2" charset="2"/>
              <a:buChar char="Ø"/>
            </a:pPr>
            <a:r>
              <a:rPr lang="en-US" dirty="0">
                <a:solidFill>
                  <a:schemeClr val="tx1"/>
                </a:solidFill>
                <a:latin typeface="+mn-lt"/>
                <a:ea typeface="Verdana" charset="0"/>
                <a:cs typeface="Verdana" charset="0"/>
              </a:rPr>
              <a:t>Service rolls back to the last good state on failures</a:t>
            </a:r>
          </a:p>
          <a:p>
            <a:pPr marL="457200" indent="-457200">
              <a:spcBef>
                <a:spcPts val="1200"/>
              </a:spcBef>
              <a:buClr>
                <a:schemeClr val="accent1"/>
              </a:buClr>
              <a:buFont typeface="Wingdings" panose="05000000000000000000" pitchFamily="2" charset="2"/>
              <a:buChar char="Ø"/>
            </a:pPr>
            <a:r>
              <a:rPr lang="en-US" dirty="0">
                <a:solidFill>
                  <a:schemeClr val="tx1"/>
                </a:solidFill>
                <a:latin typeface="+mn-lt"/>
                <a:ea typeface="Verdana" charset="0"/>
                <a:cs typeface="Verdana" charset="0"/>
              </a:rPr>
              <a:t>Build your infrastructure and run it through your </a:t>
            </a:r>
            <a:br>
              <a:rPr lang="en-US" dirty="0">
                <a:solidFill>
                  <a:schemeClr val="tx1"/>
                </a:solidFill>
                <a:latin typeface="+mn-lt"/>
                <a:ea typeface="Verdana" charset="0"/>
                <a:cs typeface="Verdana" charset="0"/>
              </a:rPr>
            </a:br>
            <a:r>
              <a:rPr lang="en-US" dirty="0">
                <a:solidFill>
                  <a:schemeClr val="tx1"/>
                </a:solidFill>
                <a:latin typeface="+mn-lt"/>
                <a:ea typeface="Verdana" charset="0"/>
                <a:cs typeface="Verdana" charset="0"/>
              </a:rPr>
              <a:t>CI/CD pipeline</a:t>
            </a:r>
            <a:endParaRPr lang="en-US" sz="3840" dirty="0">
              <a:solidFill>
                <a:schemeClr val="tx1"/>
              </a:solidFill>
            </a:endParaRPr>
          </a:p>
        </p:txBody>
      </p:sp>
    </p:spTree>
    <p:extLst>
      <p:ext uri="{BB962C8B-B14F-4D97-AF65-F5344CB8AC3E}">
        <p14:creationId xmlns:p14="http://schemas.microsoft.com/office/powerpoint/2010/main" val="27252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794657" y="192847"/>
            <a:ext cx="7805057" cy="646331"/>
          </a:xfrm>
        </p:spPr>
        <p:txBody>
          <a:bodyPr/>
          <a:lstStyle/>
          <a:p>
            <a:r>
              <a:rPr lang="en-US" sz="4000" dirty="0">
                <a:solidFill>
                  <a:srgbClr val="FFFFFF"/>
                </a:solidFill>
              </a:rPr>
              <a:t>AWS CloudFormation syntax</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6</a:t>
            </a:fld>
            <a:endParaRPr lang="en-US"/>
          </a:p>
        </p:txBody>
      </p:sp>
      <p:sp>
        <p:nvSpPr>
          <p:cNvPr id="9" name="Rectangle 8">
            <a:extLst>
              <a:ext uri="{FF2B5EF4-FFF2-40B4-BE49-F238E27FC236}">
                <a16:creationId xmlns:a16="http://schemas.microsoft.com/office/drawing/2014/main" id="{29677A7F-6106-4AB8-A291-C5BCB37C1D4F}"/>
              </a:ext>
            </a:extLst>
          </p:cNvPr>
          <p:cNvSpPr/>
          <p:nvPr/>
        </p:nvSpPr>
        <p:spPr>
          <a:xfrm>
            <a:off x="6642104" y="863600"/>
            <a:ext cx="4940296" cy="5078313"/>
          </a:xfrm>
          <a:prstGeom prst="rect">
            <a:avLst/>
          </a:prstGeom>
          <a:ln>
            <a:solidFill>
              <a:schemeClr val="accent1"/>
            </a:solidFill>
          </a:ln>
        </p:spPr>
        <p:txBody>
          <a:bodyPr wrap="square">
            <a:spAutoFit/>
          </a:bodyPr>
          <a:lstStyle/>
          <a:p>
            <a:r>
              <a:rPr lang="en-US" sz="1200" dirty="0">
                <a:solidFill>
                  <a:srgbClr val="D4D4D4"/>
                </a:solidFill>
                <a:latin typeface="Consolas" panose="020B0609020204030204" pitchFamily="49" charset="0"/>
                <a:cs typeface="Consolas" panose="020B0609020204030204" pitchFamily="49" charset="0"/>
              </a:rPr>
              <a:t>{</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AWSTemplateFormatVersion</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"2010-09-09"</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"Parameters"</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"S3NameParam"</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"Type"</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"String"</a:t>
            </a:r>
            <a:r>
              <a:rPr lang="en-US" sz="1200" dirty="0">
                <a:solidFill>
                  <a:srgbClr val="D4D4D4"/>
                </a:solidFill>
                <a:latin typeface="Consolas" panose="020B0609020204030204" pitchFamily="49" charset="0"/>
                <a:cs typeface="Consolas" panose="020B0609020204030204" pitchFamily="49" charset="0"/>
              </a:rPr>
              <a:t>,</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"Default"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a:t>
            </a:r>
            <a:r>
              <a:rPr lang="en-US" sz="1200" dirty="0" err="1">
                <a:solidFill>
                  <a:srgbClr val="CE9178"/>
                </a:solidFill>
                <a:latin typeface="Consolas" panose="020B0609020204030204" pitchFamily="49" charset="0"/>
                <a:cs typeface="Consolas" panose="020B0609020204030204" pitchFamily="49" charset="0"/>
              </a:rPr>
              <a:t>mybucket</a:t>
            </a:r>
            <a:r>
              <a:rPr lang="en-US" sz="1200" dirty="0">
                <a:solidFill>
                  <a:srgbClr val="CE9178"/>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CE9178"/>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"Description"</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"Name for your AWS S3 bucket"</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CE9178"/>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MinLength</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B5CEA8"/>
                </a:solidFill>
                <a:latin typeface="Consolas" panose="020B0609020204030204" pitchFamily="49" charset="0"/>
                <a:cs typeface="Consolas" panose="020B0609020204030204" pitchFamily="49" charset="0"/>
              </a:rPr>
              <a:t>5</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MaxLength</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B5CEA8"/>
                </a:solidFill>
                <a:latin typeface="Consolas" panose="020B0609020204030204" pitchFamily="49" charset="0"/>
                <a:cs typeface="Consolas" panose="020B0609020204030204" pitchFamily="49" charset="0"/>
              </a:rPr>
              <a:t>30</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"Resources"</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"S3Bucket"</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"Type"</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"AWS::S3::Bucket"</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CE9178"/>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"Properties"</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AccessControl</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a:t>
            </a:r>
            <a:r>
              <a:rPr lang="en-US" sz="1200" dirty="0" err="1">
                <a:solidFill>
                  <a:srgbClr val="CE9178"/>
                </a:solidFill>
                <a:latin typeface="Consolas" panose="020B0609020204030204" pitchFamily="49" charset="0"/>
                <a:cs typeface="Consolas" panose="020B0609020204030204" pitchFamily="49" charset="0"/>
              </a:rPr>
              <a:t>PublicRead</a:t>
            </a:r>
            <a:r>
              <a:rPr lang="en-US" sz="1200" dirty="0">
                <a:solidFill>
                  <a:srgbClr val="CE9178"/>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BucketName</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"Ref"</a:t>
            </a:r>
            <a:r>
              <a:rPr lang="en-US" sz="1200" dirty="0">
                <a:solidFill>
                  <a:srgbClr val="D4D4D4"/>
                </a:solidFill>
                <a:latin typeface="Consolas" panose="020B0609020204030204" pitchFamily="49" charset="0"/>
                <a:cs typeface="Consolas" panose="020B0609020204030204" pitchFamily="49" charset="0"/>
              </a:rPr>
              <a:t> : </a:t>
            </a:r>
            <a:r>
              <a:rPr lang="en-US" sz="1200" dirty="0">
                <a:solidFill>
                  <a:srgbClr val="CE9178"/>
                </a:solidFill>
                <a:latin typeface="Consolas" panose="020B0609020204030204" pitchFamily="49" charset="0"/>
                <a:cs typeface="Consolas" panose="020B0609020204030204" pitchFamily="49" charset="0"/>
              </a:rPr>
              <a:t>"S3NameParam"</a:t>
            </a:r>
            <a:r>
              <a:rPr lang="en-US" sz="1200" dirty="0">
                <a:solidFill>
                  <a:srgbClr val="D4D4D4"/>
                </a:solidFill>
                <a:latin typeface="Consolas" panose="020B0609020204030204" pitchFamily="49" charset="0"/>
                <a:cs typeface="Consolas" panose="020B0609020204030204" pitchFamily="49" charset="0"/>
              </a:rPr>
              <a:t>}</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DeletionPolicy</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"Retain"</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"Outputs"</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a:t>
            </a:r>
            <a:r>
              <a:rPr lang="en-US" sz="1200" dirty="0" err="1">
                <a:solidFill>
                  <a:srgbClr val="9CDCFE"/>
                </a:solidFill>
                <a:latin typeface="Consolas" panose="020B0609020204030204" pitchFamily="49" charset="0"/>
                <a:cs typeface="Consolas" panose="020B0609020204030204" pitchFamily="49" charset="0"/>
              </a:rPr>
              <a:t>Bucketname</a:t>
            </a:r>
            <a:r>
              <a:rPr lang="en-US" sz="1200" dirty="0">
                <a:solidFill>
                  <a:srgbClr val="9CDCFE"/>
                </a:solidFill>
                <a:latin typeface="Consolas" panose="020B0609020204030204" pitchFamily="49" charset="0"/>
                <a:cs typeface="Consolas" panose="020B0609020204030204" pitchFamily="49" charset="0"/>
              </a:rPr>
              <a:t>"</a:t>
            </a:r>
            <a:r>
              <a:rPr lang="en-US" sz="1200" dirty="0">
                <a:solidFill>
                  <a:srgbClr val="D4D4D4"/>
                </a:solidFill>
                <a:latin typeface="Consolas" panose="020B0609020204030204" pitchFamily="49" charset="0"/>
                <a:cs typeface="Consolas" panose="020B0609020204030204" pitchFamily="49" charset="0"/>
              </a:rPr>
              <a:t>: {</a:t>
            </a:r>
            <a:endParaRPr lang="en-US" sz="1200" dirty="0">
              <a:solidFill>
                <a:srgbClr val="9CDCFE"/>
              </a:solidFill>
              <a:latin typeface="Consolas" panose="020B0609020204030204" pitchFamily="49" charset="0"/>
              <a:cs typeface="Consolas" panose="020B0609020204030204" pitchFamily="49" charset="0"/>
            </a:endParaRPr>
          </a:p>
          <a:p>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9CDCFE"/>
                </a:solidFill>
                <a:latin typeface="Consolas" panose="020B0609020204030204" pitchFamily="49" charset="0"/>
                <a:cs typeface="Consolas" panose="020B0609020204030204" pitchFamily="49" charset="0"/>
              </a:rPr>
              <a:t>"Description"</a:t>
            </a:r>
            <a:r>
              <a:rPr lang="en-US" sz="1200" dirty="0">
                <a:solidFill>
                  <a:srgbClr val="D4D4D4"/>
                </a:solidFill>
                <a:latin typeface="Consolas" panose="020B0609020204030204" pitchFamily="49" charset="0"/>
                <a:cs typeface="Consolas" panose="020B0609020204030204" pitchFamily="49" charset="0"/>
              </a:rPr>
              <a:t>: </a:t>
            </a:r>
            <a:r>
              <a:rPr lang="en-US" sz="1200" dirty="0">
                <a:solidFill>
                  <a:srgbClr val="CE9178"/>
                </a:solidFill>
                <a:latin typeface="Consolas" panose="020B0609020204030204" pitchFamily="49" charset="0"/>
                <a:cs typeface="Consolas" panose="020B0609020204030204" pitchFamily="49" charset="0"/>
              </a:rPr>
              <a:t>"Name of AWS S3 Bucket"</a:t>
            </a: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  }</a:t>
            </a:r>
          </a:p>
          <a:p>
            <a:r>
              <a:rPr lang="en-US" sz="1200" dirty="0">
                <a:solidFill>
                  <a:srgbClr val="D4D4D4"/>
                </a:solidFill>
                <a:latin typeface="Consolas" panose="020B0609020204030204" pitchFamily="49" charset="0"/>
                <a:cs typeface="Consolas" panose="020B0609020204030204" pitchFamily="49" charset="0"/>
              </a:rPr>
              <a:t>}</a:t>
            </a:r>
          </a:p>
        </p:txBody>
      </p:sp>
      <p:sp>
        <p:nvSpPr>
          <p:cNvPr id="10" name="Content Placeholder 2">
            <a:extLst>
              <a:ext uri="{FF2B5EF4-FFF2-40B4-BE49-F238E27FC236}">
                <a16:creationId xmlns:a16="http://schemas.microsoft.com/office/drawing/2014/main" id="{D7D1BF52-1F47-4DA4-87FE-43AD134E9CD7}"/>
              </a:ext>
            </a:extLst>
          </p:cNvPr>
          <p:cNvSpPr txBox="1">
            <a:spLocks/>
          </p:cNvSpPr>
          <p:nvPr/>
        </p:nvSpPr>
        <p:spPr>
          <a:xfrm>
            <a:off x="609600" y="2800679"/>
            <a:ext cx="5486400" cy="1580821"/>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Clr>
                <a:schemeClr val="accent1"/>
              </a:buClr>
              <a:buFont typeface="Wingdings" panose="05000000000000000000" pitchFamily="2" charset="2"/>
              <a:buChar char="Ø"/>
            </a:pPr>
            <a:r>
              <a:rPr lang="en-US" dirty="0">
                <a:latin typeface="+mn-lt"/>
                <a:ea typeface="Verdana" charset="0"/>
                <a:cs typeface="Verdana" charset="0"/>
              </a:rPr>
              <a:t>JSON – JavaScript object notation</a:t>
            </a:r>
          </a:p>
          <a:p>
            <a:pPr marL="457200" indent="-457200">
              <a:buClr>
                <a:schemeClr val="accent1"/>
              </a:buClr>
              <a:buFont typeface="Wingdings" panose="05000000000000000000" pitchFamily="2" charset="2"/>
              <a:buChar char="Ø"/>
            </a:pPr>
            <a:r>
              <a:rPr lang="en-US" dirty="0">
                <a:latin typeface="+mn-lt"/>
                <a:ea typeface="Verdana" charset="0"/>
                <a:cs typeface="Verdana" charset="0"/>
              </a:rPr>
              <a:t>Attribute-value pairs</a:t>
            </a:r>
          </a:p>
          <a:p>
            <a:pPr marL="457200" indent="-457200">
              <a:buClr>
                <a:schemeClr val="accent1"/>
              </a:buClr>
              <a:buFont typeface="Wingdings" panose="05000000000000000000" pitchFamily="2" charset="2"/>
              <a:buChar char="Ø"/>
            </a:pPr>
            <a:r>
              <a:rPr lang="en-US" dirty="0">
                <a:latin typeface="+mn-lt"/>
                <a:ea typeface="Verdana" charset="0"/>
                <a:cs typeface="Verdana" charset="0"/>
              </a:rPr>
              <a:t>Similar to XML</a:t>
            </a:r>
          </a:p>
          <a:p>
            <a:pPr marL="548640" indent="-548640">
              <a:buFont typeface="Arial" charset="0"/>
              <a:buChar char="•"/>
            </a:pPr>
            <a:endParaRPr lang="en-US" sz="3600" dirty="0">
              <a:latin typeface="+mn-lt"/>
              <a:ea typeface="Verdana" charset="0"/>
              <a:cs typeface="Verdana" charset="0"/>
            </a:endParaRPr>
          </a:p>
        </p:txBody>
      </p:sp>
    </p:spTree>
    <p:extLst>
      <p:ext uri="{BB962C8B-B14F-4D97-AF65-F5344CB8AC3E}">
        <p14:creationId xmlns:p14="http://schemas.microsoft.com/office/powerpoint/2010/main" val="7647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09600" y="164912"/>
            <a:ext cx="7587343" cy="651518"/>
          </a:xfrm>
        </p:spPr>
        <p:txBody>
          <a:bodyPr/>
          <a:lstStyle/>
          <a:p>
            <a:r>
              <a:rPr lang="en-US" sz="4000" dirty="0">
                <a:solidFill>
                  <a:srgbClr val="FFFFFF"/>
                </a:solidFill>
              </a:rPr>
              <a:t>AWS CloudFormation syntax</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7</a:t>
            </a:fld>
            <a:endParaRPr lang="en-US"/>
          </a:p>
        </p:txBody>
      </p:sp>
      <p:sp>
        <p:nvSpPr>
          <p:cNvPr id="10" name="Content Placeholder 2">
            <a:extLst>
              <a:ext uri="{FF2B5EF4-FFF2-40B4-BE49-F238E27FC236}">
                <a16:creationId xmlns:a16="http://schemas.microsoft.com/office/drawing/2014/main" id="{D7D1BF52-1F47-4DA4-87FE-43AD134E9CD7}"/>
              </a:ext>
            </a:extLst>
          </p:cNvPr>
          <p:cNvSpPr txBox="1">
            <a:spLocks/>
          </p:cNvSpPr>
          <p:nvPr/>
        </p:nvSpPr>
        <p:spPr>
          <a:xfrm>
            <a:off x="979714" y="2223736"/>
            <a:ext cx="5486400" cy="2104254"/>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48640" indent="-548640">
              <a:spcBef>
                <a:spcPts val="1200"/>
              </a:spcBef>
              <a:buClr>
                <a:schemeClr val="accent1"/>
              </a:buClr>
              <a:buFont typeface="Wingdings" panose="05000000000000000000" pitchFamily="2" charset="2"/>
              <a:buChar char="Ø"/>
            </a:pPr>
            <a:r>
              <a:rPr lang="en-US" dirty="0">
                <a:ea typeface="Verdana" charset="0"/>
                <a:cs typeface="Verdana" charset="0"/>
              </a:rPr>
              <a:t>YAML – Not a markup language</a:t>
            </a:r>
          </a:p>
          <a:p>
            <a:pPr marL="548640" indent="-548640">
              <a:spcBef>
                <a:spcPts val="1200"/>
              </a:spcBef>
              <a:buClr>
                <a:schemeClr val="accent1"/>
              </a:buClr>
              <a:buFont typeface="Wingdings" panose="05000000000000000000" pitchFamily="2" charset="2"/>
              <a:buChar char="Ø"/>
            </a:pPr>
            <a:r>
              <a:rPr lang="en-US" dirty="0">
                <a:ea typeface="Verdana" charset="0"/>
                <a:cs typeface="Verdana" charset="0"/>
              </a:rPr>
              <a:t>YAML is a human friendly data serialization standard</a:t>
            </a:r>
          </a:p>
          <a:p>
            <a:pPr marL="548640" indent="-548640">
              <a:spcBef>
                <a:spcPts val="1200"/>
              </a:spcBef>
              <a:buClr>
                <a:schemeClr val="accent1"/>
              </a:buClr>
              <a:buFont typeface="Wingdings" panose="05000000000000000000" pitchFamily="2" charset="2"/>
              <a:buChar char="Ø"/>
            </a:pPr>
            <a:r>
              <a:rPr lang="en-US" dirty="0">
                <a:ea typeface="Verdana" charset="0"/>
                <a:cs typeface="Verdana" charset="0"/>
              </a:rPr>
              <a:t>Comments - Use  # </a:t>
            </a:r>
          </a:p>
        </p:txBody>
      </p:sp>
      <p:sp>
        <p:nvSpPr>
          <p:cNvPr id="6" name="Rectangle 5">
            <a:extLst>
              <a:ext uri="{FF2B5EF4-FFF2-40B4-BE49-F238E27FC236}">
                <a16:creationId xmlns:a16="http://schemas.microsoft.com/office/drawing/2014/main" id="{5898C4C0-569C-4CAE-AE5B-B6F02770847E}"/>
              </a:ext>
            </a:extLst>
          </p:cNvPr>
          <p:cNvSpPr/>
          <p:nvPr/>
        </p:nvSpPr>
        <p:spPr>
          <a:xfrm>
            <a:off x="6787540" y="920621"/>
            <a:ext cx="4553560" cy="5016758"/>
          </a:xfrm>
          <a:prstGeom prst="rect">
            <a:avLst/>
          </a:prstGeom>
          <a:ln>
            <a:solidFill>
              <a:schemeClr val="accent1"/>
            </a:solidFill>
          </a:ln>
        </p:spPr>
        <p:txBody>
          <a:bodyPr wrap="square">
            <a:spAutoFit/>
          </a:bodyPr>
          <a:lstStyle/>
          <a:p>
            <a:r>
              <a:rPr lang="en-US" sz="1600" dirty="0" err="1">
                <a:solidFill>
                  <a:srgbClr val="569CD6"/>
                </a:solidFill>
                <a:latin typeface="Menlo" panose="020B0609030804020204" pitchFamily="49" charset="0"/>
              </a:rPr>
              <a:t>AWSTemplateFormatVersion</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'2010-09-09'</a:t>
            </a:r>
            <a:endParaRPr lang="en-US" sz="1600" dirty="0">
              <a:solidFill>
                <a:srgbClr val="D4D4D4"/>
              </a:solidFill>
              <a:latin typeface="Menlo" panose="020B0609030804020204" pitchFamily="49" charset="0"/>
            </a:endParaRPr>
          </a:p>
          <a:p>
            <a:r>
              <a:rPr lang="en-US" sz="1600" dirty="0">
                <a:solidFill>
                  <a:srgbClr val="569CD6"/>
                </a:solidFill>
                <a:latin typeface="Menlo" panose="020B0609030804020204" pitchFamily="49" charset="0"/>
              </a:rPr>
              <a:t>Parameters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S3NameParam</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Type</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String</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Default</a:t>
            </a:r>
            <a:r>
              <a:rPr lang="en-US" sz="1600" dirty="0">
                <a:solidFill>
                  <a:srgbClr val="D4D4D4"/>
                </a:solidFill>
                <a:latin typeface="Menlo" panose="020B0609030804020204" pitchFamily="49" charset="0"/>
              </a:rPr>
              <a:t>: </a:t>
            </a:r>
            <a:r>
              <a:rPr lang="en-US" sz="1600" dirty="0" err="1">
                <a:solidFill>
                  <a:srgbClr val="CE9178"/>
                </a:solidFill>
                <a:latin typeface="Menlo" panose="020B0609030804020204" pitchFamily="49" charset="0"/>
              </a:rPr>
              <a:t>mybucket</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Description</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Name for your AWS S3 bucket</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MinLength</a:t>
            </a:r>
            <a:r>
              <a:rPr lang="en-US" sz="1600" dirty="0">
                <a:solidFill>
                  <a:srgbClr val="D4D4D4"/>
                </a:solidFill>
                <a:latin typeface="Menlo" panose="020B0609030804020204" pitchFamily="49" charset="0"/>
              </a:rPr>
              <a:t>: </a:t>
            </a:r>
            <a:r>
              <a:rPr lang="en-US" sz="1600" dirty="0">
                <a:solidFill>
                  <a:srgbClr val="B5CEA8"/>
                </a:solidFill>
                <a:latin typeface="Menlo" panose="020B0609030804020204" pitchFamily="49" charset="0"/>
              </a:rPr>
              <a:t>5</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MaxLength</a:t>
            </a:r>
            <a:r>
              <a:rPr lang="en-US" sz="1600" dirty="0">
                <a:solidFill>
                  <a:srgbClr val="D4D4D4"/>
                </a:solidFill>
                <a:latin typeface="Menlo" panose="020B0609030804020204" pitchFamily="49" charset="0"/>
              </a:rPr>
              <a:t>: </a:t>
            </a:r>
            <a:r>
              <a:rPr lang="en-US" sz="1600" dirty="0">
                <a:solidFill>
                  <a:srgbClr val="B5CEA8"/>
                </a:solidFill>
                <a:latin typeface="Menlo" panose="020B0609030804020204" pitchFamily="49" charset="0"/>
              </a:rPr>
              <a:t>30</a:t>
            </a:r>
            <a:endParaRPr lang="en-US" sz="1600" dirty="0">
              <a:solidFill>
                <a:srgbClr val="D4D4D4"/>
              </a:solidFill>
              <a:latin typeface="Menlo" panose="020B0609030804020204" pitchFamily="49" charset="0"/>
            </a:endParaRPr>
          </a:p>
          <a:p>
            <a:r>
              <a:rPr lang="en-US" sz="1600" dirty="0">
                <a:solidFill>
                  <a:srgbClr val="569CD6"/>
                </a:solidFill>
                <a:latin typeface="Menlo" panose="020B0609030804020204" pitchFamily="49" charset="0"/>
              </a:rPr>
              <a:t>Resources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S3Bucket</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Type</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AWS::S3::Bucket</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Properties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AccessControl</a:t>
            </a:r>
            <a:r>
              <a:rPr lang="en-US" sz="1600" dirty="0">
                <a:solidFill>
                  <a:srgbClr val="D4D4D4"/>
                </a:solidFill>
                <a:latin typeface="Menlo" panose="020B0609030804020204" pitchFamily="49" charset="0"/>
              </a:rPr>
              <a:t>: </a:t>
            </a:r>
            <a:r>
              <a:rPr lang="en-US" sz="1600" dirty="0" err="1">
                <a:solidFill>
                  <a:srgbClr val="CE9178"/>
                </a:solidFill>
                <a:latin typeface="Menlo" panose="020B0609030804020204" pitchFamily="49" charset="0"/>
              </a:rPr>
              <a:t>PublicRead</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BucketName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Ref</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S3NameParam</a:t>
            </a:r>
            <a:endParaRPr lang="en-US" sz="1600" dirty="0">
              <a:solidFill>
                <a:srgbClr val="D4D4D4"/>
              </a:solidFill>
              <a:latin typeface="Menlo" panose="020B0609030804020204" pitchFamily="49" charset="0"/>
            </a:endParaRP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DeletionPolicy</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Retain</a:t>
            </a:r>
            <a:endParaRPr lang="en-US" sz="1600" dirty="0">
              <a:solidFill>
                <a:srgbClr val="D4D4D4"/>
              </a:solidFill>
              <a:latin typeface="Menlo" panose="020B0609030804020204" pitchFamily="49" charset="0"/>
            </a:endParaRPr>
          </a:p>
          <a:p>
            <a:r>
              <a:rPr lang="en-US" sz="1600" dirty="0">
                <a:solidFill>
                  <a:srgbClr val="569CD6"/>
                </a:solidFill>
                <a:latin typeface="Menlo" panose="020B0609030804020204" pitchFamily="49" charset="0"/>
              </a:rPr>
              <a:t>Outputs</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err="1">
                <a:solidFill>
                  <a:srgbClr val="569CD6"/>
                </a:solidFill>
                <a:latin typeface="Menlo" panose="020B0609030804020204" pitchFamily="49" charset="0"/>
              </a:rPr>
              <a:t>Bucketname</a:t>
            </a:r>
            <a:r>
              <a:rPr lang="en-US" sz="1600" dirty="0">
                <a:solidFill>
                  <a:srgbClr val="D4D4D4"/>
                </a:solidFill>
                <a:latin typeface="Menlo" panose="020B0609030804020204" pitchFamily="49" charset="0"/>
              </a:rPr>
              <a:t>:</a:t>
            </a:r>
          </a:p>
          <a:p>
            <a:r>
              <a:rPr lang="en-US" sz="1600" dirty="0">
                <a:solidFill>
                  <a:srgbClr val="D4D4D4"/>
                </a:solidFill>
                <a:latin typeface="Menlo" panose="020B0609030804020204" pitchFamily="49" charset="0"/>
              </a:rPr>
              <a:t>    </a:t>
            </a:r>
            <a:r>
              <a:rPr lang="en-US" sz="1600" dirty="0">
                <a:solidFill>
                  <a:srgbClr val="569CD6"/>
                </a:solidFill>
                <a:latin typeface="Menlo" panose="020B0609030804020204" pitchFamily="49" charset="0"/>
              </a:rPr>
              <a:t>Description</a:t>
            </a:r>
            <a:r>
              <a:rPr lang="en-US" sz="1600" dirty="0">
                <a:solidFill>
                  <a:srgbClr val="D4D4D4"/>
                </a:solidFill>
                <a:latin typeface="Menlo" panose="020B0609030804020204" pitchFamily="49" charset="0"/>
              </a:rPr>
              <a:t>: </a:t>
            </a:r>
            <a:r>
              <a:rPr lang="en-US" sz="1600" dirty="0">
                <a:solidFill>
                  <a:srgbClr val="CE9178"/>
                </a:solidFill>
                <a:latin typeface="Menlo" panose="020B0609030804020204" pitchFamily="49" charset="0"/>
              </a:rPr>
              <a:t>Name of AWS S3 Bucket</a:t>
            </a:r>
            <a:endParaRPr lang="en-US" sz="1600" dirty="0">
              <a:solidFill>
                <a:srgbClr val="D4D4D4"/>
              </a:solidFill>
              <a:latin typeface="Menlo" panose="020B0609030804020204" pitchFamily="49" charset="0"/>
            </a:endParaRPr>
          </a:p>
          <a:p>
            <a:endParaRPr lang="en-US" sz="1600" dirty="0">
              <a:solidFill>
                <a:srgbClr val="D4D4D4"/>
              </a:solidFill>
              <a:latin typeface="Menlo" panose="020B0609030804020204" pitchFamily="49" charset="0"/>
            </a:endParaRPr>
          </a:p>
        </p:txBody>
      </p:sp>
    </p:spTree>
    <p:extLst>
      <p:ext uri="{BB962C8B-B14F-4D97-AF65-F5344CB8AC3E}">
        <p14:creationId xmlns:p14="http://schemas.microsoft.com/office/powerpoint/2010/main" val="173462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117041-B24B-D540-A033-48F46E467AC2}"/>
              </a:ext>
            </a:extLst>
          </p:cNvPr>
          <p:cNvSpPr>
            <a:spLocks noGrp="1"/>
          </p:cNvSpPr>
          <p:nvPr>
            <p:ph type="sldNum" sz="quarter" idx="12"/>
          </p:nvPr>
        </p:nvSpPr>
        <p:spPr/>
        <p:txBody>
          <a:bodyPr/>
          <a:lstStyle/>
          <a:p>
            <a:fld id="{EB4B8DE2-A4E8-46E4-8BBF-D75455EFF32C}" type="slidenum">
              <a:rPr lang="en-US" smtClean="0"/>
              <a:pPr/>
              <a:t>8</a:t>
            </a:fld>
            <a:endParaRPr lang="en-US"/>
          </a:p>
        </p:txBody>
      </p:sp>
      <p:sp>
        <p:nvSpPr>
          <p:cNvPr id="119" name="Title 1">
            <a:extLst>
              <a:ext uri="{FF2B5EF4-FFF2-40B4-BE49-F238E27FC236}">
                <a16:creationId xmlns:a16="http://schemas.microsoft.com/office/drawing/2014/main" id="{31025CE3-C412-4931-9B05-34F8491BB78E}"/>
              </a:ext>
            </a:extLst>
          </p:cNvPr>
          <p:cNvSpPr txBox="1">
            <a:spLocks/>
          </p:cNvSpPr>
          <p:nvPr/>
        </p:nvSpPr>
        <p:spPr>
          <a:xfrm>
            <a:off x="566476" y="152741"/>
            <a:ext cx="6575248" cy="719809"/>
          </a:xfrm>
          <a:prstGeom prst="rect">
            <a:avLst/>
          </a:prstGeom>
        </p:spPr>
        <p:txBody>
          <a:bodyPr vert="horz" lIns="91440" tIns="45720" rIns="91440" bIns="45720" rtlCol="0" anchor="t" anchorCtr="0">
            <a:noAutofit/>
          </a:bodyPr>
          <a:lstStyle>
            <a:lvl1pPr algn="l" defTabSz="731520" rtl="0" eaLnBrk="1" latinLnBrk="0" hangingPunct="1">
              <a:spcBef>
                <a:spcPct val="0"/>
              </a:spcBef>
              <a:buNone/>
              <a:defRPr sz="3800" b="1" i="0" kern="1200">
                <a:solidFill>
                  <a:schemeClr val="bg1"/>
                </a:solidFill>
                <a:latin typeface="Amazon Ember Regular" charset="0"/>
                <a:ea typeface="+mj-ea"/>
                <a:cs typeface="Amazon Ember Regular" charset="0"/>
              </a:defRPr>
            </a:lvl1pPr>
          </a:lstStyle>
          <a:p>
            <a:r>
              <a:rPr lang="en-US" sz="4000" dirty="0">
                <a:solidFill>
                  <a:srgbClr val="FFFFFF"/>
                </a:solidFill>
              </a:rPr>
              <a:t>CloudFormation Stack</a:t>
            </a:r>
            <a:endParaRPr lang="en-US" dirty="0"/>
          </a:p>
        </p:txBody>
      </p:sp>
      <p:sp>
        <p:nvSpPr>
          <p:cNvPr id="31" name="Content Placeholder 2">
            <a:extLst>
              <a:ext uri="{FF2B5EF4-FFF2-40B4-BE49-F238E27FC236}">
                <a16:creationId xmlns:a16="http://schemas.microsoft.com/office/drawing/2014/main" id="{1876B54D-DFC3-41EB-AD8D-613DEA400F32}"/>
              </a:ext>
            </a:extLst>
          </p:cNvPr>
          <p:cNvSpPr txBox="1">
            <a:spLocks/>
          </p:cNvSpPr>
          <p:nvPr/>
        </p:nvSpPr>
        <p:spPr>
          <a:xfrm>
            <a:off x="0" y="1457642"/>
            <a:ext cx="6883555" cy="4235880"/>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48640" indent="-548640">
              <a:spcBef>
                <a:spcPts val="1200"/>
              </a:spcBef>
              <a:buFont typeface="Arial" charset="0"/>
              <a:buChar char="•"/>
            </a:pPr>
            <a:r>
              <a:rPr lang="en-US" sz="2200" dirty="0">
                <a:solidFill>
                  <a:schemeClr val="tx1"/>
                </a:solidFill>
              </a:rPr>
              <a:t>A stack is a collection of AWS resources that you can manage as a single unit, or a </a:t>
            </a:r>
            <a:r>
              <a:rPr lang="en-US" sz="2200" u="sng" dirty="0">
                <a:solidFill>
                  <a:schemeClr val="accent1"/>
                </a:solidFill>
              </a:rPr>
              <a:t>template</a:t>
            </a:r>
            <a:endParaRPr lang="en-US" sz="2200" u="sng" dirty="0">
              <a:solidFill>
                <a:schemeClr val="accent1"/>
              </a:solidFill>
              <a:ea typeface="Verdana" charset="0"/>
              <a:cs typeface="Verdana" charset="0"/>
            </a:endParaRPr>
          </a:p>
          <a:p>
            <a:pPr marL="548640" indent="-548640">
              <a:spcBef>
                <a:spcPts val="1200"/>
              </a:spcBef>
              <a:buFont typeface="Arial" charset="0"/>
              <a:buChar char="•"/>
            </a:pPr>
            <a:r>
              <a:rPr lang="en-US" sz="2200" dirty="0">
                <a:solidFill>
                  <a:schemeClr val="tx1"/>
                </a:solidFill>
              </a:rPr>
              <a:t>AWS CloudFormation ensures all stack resources are created or deleted as appropriate</a:t>
            </a:r>
            <a:endParaRPr lang="en-US" sz="2200" dirty="0">
              <a:solidFill>
                <a:schemeClr val="tx1"/>
              </a:solidFill>
              <a:ea typeface="Verdana" charset="0"/>
              <a:cs typeface="Verdana" charset="0"/>
            </a:endParaRPr>
          </a:p>
          <a:p>
            <a:pPr marL="548640" indent="-548640">
              <a:spcBef>
                <a:spcPts val="1200"/>
              </a:spcBef>
              <a:buFont typeface="Arial" charset="0"/>
              <a:buChar char="•"/>
            </a:pPr>
            <a:r>
              <a:rPr lang="en-US" sz="2200" dirty="0">
                <a:solidFill>
                  <a:schemeClr val="tx1"/>
                </a:solidFill>
              </a:rPr>
              <a:t>You can work with stacks by using the AWS CloudFormation </a:t>
            </a:r>
            <a:r>
              <a:rPr lang="en-US" sz="2200" u="sng" dirty="0">
                <a:solidFill>
                  <a:schemeClr val="accent1"/>
                </a:solidFill>
                <a:hlinkClick r:id="rId3">
                  <a:extLst>
                    <a:ext uri="{A12FA001-AC4F-418D-AE19-62706E023703}">
                      <ahyp:hlinkClr xmlns:ahyp="http://schemas.microsoft.com/office/drawing/2018/hyperlinkcolor" val="tx"/>
                    </a:ext>
                  </a:extLst>
                </a:hlinkClick>
              </a:rPr>
              <a:t>console</a:t>
            </a:r>
            <a:r>
              <a:rPr lang="en-US" sz="2200" dirty="0">
                <a:solidFill>
                  <a:schemeClr val="tx1"/>
                </a:solidFill>
              </a:rPr>
              <a:t>, </a:t>
            </a:r>
            <a:r>
              <a:rPr lang="en-US" sz="2200" dirty="0">
                <a:solidFill>
                  <a:schemeClr val="accent1"/>
                </a:solidFill>
                <a:hlinkClick r:id="rId4">
                  <a:extLst>
                    <a:ext uri="{A12FA001-AC4F-418D-AE19-62706E023703}">
                      <ahyp:hlinkClr xmlns:ahyp="http://schemas.microsoft.com/office/drawing/2018/hyperlinkcolor" val="tx"/>
                    </a:ext>
                  </a:extLst>
                </a:hlinkClick>
              </a:rPr>
              <a:t>API</a:t>
            </a:r>
            <a:r>
              <a:rPr lang="en-US" sz="2200" dirty="0">
                <a:solidFill>
                  <a:schemeClr val="tx1"/>
                </a:solidFill>
              </a:rPr>
              <a:t>, or </a:t>
            </a:r>
            <a:r>
              <a:rPr lang="en-US" sz="2200" u="sng" dirty="0">
                <a:solidFill>
                  <a:schemeClr val="accent1"/>
                </a:solidFill>
                <a:hlinkClick r:id="rId5">
                  <a:extLst>
                    <a:ext uri="{A12FA001-AC4F-418D-AE19-62706E023703}">
                      <ahyp:hlinkClr xmlns:ahyp="http://schemas.microsoft.com/office/drawing/2018/hyperlinkcolor" val="tx"/>
                    </a:ext>
                  </a:extLst>
                </a:hlinkClick>
              </a:rPr>
              <a:t>AWS CLI</a:t>
            </a:r>
            <a:r>
              <a:rPr lang="en-US" sz="2200" dirty="0">
                <a:solidFill>
                  <a:schemeClr val="tx1"/>
                </a:solidFill>
              </a:rPr>
              <a:t>.</a:t>
            </a:r>
            <a:endParaRPr lang="en-US" sz="2200" strike="sngStrike" dirty="0">
              <a:solidFill>
                <a:schemeClr val="tx1"/>
              </a:solidFill>
              <a:ea typeface="Verdana" charset="0"/>
              <a:cs typeface="Verdana" charset="0"/>
            </a:endParaRPr>
          </a:p>
          <a:p>
            <a:pPr marL="548640" indent="-548640">
              <a:spcBef>
                <a:spcPts val="1200"/>
              </a:spcBef>
              <a:buFont typeface="Arial" charset="0"/>
              <a:buChar char="•"/>
            </a:pPr>
            <a:r>
              <a:rPr lang="en-US" sz="2200" i="1" dirty="0">
                <a:solidFill>
                  <a:schemeClr val="tx1"/>
                </a:solidFill>
              </a:rPr>
              <a:t>Nested stacks</a:t>
            </a:r>
            <a:r>
              <a:rPr lang="en-US" sz="2200" dirty="0">
                <a:solidFill>
                  <a:schemeClr val="tx1"/>
                </a:solidFill>
              </a:rPr>
              <a:t> are stacks created as part of other stacks. You create a nested stack within another stack by using the </a:t>
            </a:r>
            <a:r>
              <a:rPr lang="en-US" sz="2200" dirty="0">
                <a:solidFill>
                  <a:schemeClr val="accent1"/>
                </a:solidFill>
                <a:hlinkClick r:id="rId6">
                  <a:extLst>
                    <a:ext uri="{A12FA001-AC4F-418D-AE19-62706E023703}">
                      <ahyp:hlinkClr xmlns:ahyp="http://schemas.microsoft.com/office/drawing/2018/hyperlinkcolor" val="tx"/>
                    </a:ext>
                  </a:extLst>
                </a:hlinkClick>
              </a:rPr>
              <a:t>AWS::CloudFormation::Stack</a:t>
            </a:r>
            <a:r>
              <a:rPr lang="en-US" sz="2200" dirty="0">
                <a:solidFill>
                  <a:schemeClr val="tx1"/>
                </a:solidFill>
              </a:rPr>
              <a:t> resource</a:t>
            </a:r>
          </a:p>
          <a:p>
            <a:endParaRPr lang="en-US" sz="2000" strike="sngStrike" dirty="0">
              <a:solidFill>
                <a:schemeClr val="tx1"/>
              </a:solidFill>
              <a:ea typeface="Verdana" charset="0"/>
              <a:cs typeface="Verdana" charset="0"/>
            </a:endParaRPr>
          </a:p>
        </p:txBody>
      </p:sp>
      <p:grpSp>
        <p:nvGrpSpPr>
          <p:cNvPr id="32" name="Group 31">
            <a:extLst>
              <a:ext uri="{FF2B5EF4-FFF2-40B4-BE49-F238E27FC236}">
                <a16:creationId xmlns:a16="http://schemas.microsoft.com/office/drawing/2014/main" id="{88F7B6BD-4562-43DE-87ED-1CB40905382C}"/>
              </a:ext>
            </a:extLst>
          </p:cNvPr>
          <p:cNvGrpSpPr/>
          <p:nvPr/>
        </p:nvGrpSpPr>
        <p:grpSpPr>
          <a:xfrm>
            <a:off x="7309999" y="2031939"/>
            <a:ext cx="4540250" cy="3087286"/>
            <a:chOff x="5438828" y="1329234"/>
            <a:chExt cx="5811203" cy="3132709"/>
          </a:xfrm>
        </p:grpSpPr>
        <p:pic>
          <p:nvPicPr>
            <p:cNvPr id="33" name="Graphic 32">
              <a:extLst>
                <a:ext uri="{FF2B5EF4-FFF2-40B4-BE49-F238E27FC236}">
                  <a16:creationId xmlns:a16="http://schemas.microsoft.com/office/drawing/2014/main" id="{5FEB56A4-8943-4ED5-8CFC-274AA22BBD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828" y="2238572"/>
              <a:ext cx="1064574" cy="1064574"/>
            </a:xfrm>
            <a:prstGeom prst="rect">
              <a:avLst/>
            </a:prstGeom>
          </p:spPr>
        </p:pic>
        <p:pic>
          <p:nvPicPr>
            <p:cNvPr id="34" name="Graphic 33">
              <a:extLst>
                <a:ext uri="{FF2B5EF4-FFF2-40B4-BE49-F238E27FC236}">
                  <a16:creationId xmlns:a16="http://schemas.microsoft.com/office/drawing/2014/main" id="{03D02397-B3B3-4ACA-B45C-E1C5B4E492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49386" y="3750743"/>
              <a:ext cx="711200" cy="711200"/>
            </a:xfrm>
            <a:prstGeom prst="rect">
              <a:avLst/>
            </a:prstGeom>
          </p:spPr>
        </p:pic>
        <p:pic>
          <p:nvPicPr>
            <p:cNvPr id="35" name="Graphic 34">
              <a:extLst>
                <a:ext uri="{FF2B5EF4-FFF2-40B4-BE49-F238E27FC236}">
                  <a16:creationId xmlns:a16="http://schemas.microsoft.com/office/drawing/2014/main" id="{E14E9CB7-3FCF-4B75-9B44-8C466BD4A4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49386" y="1329234"/>
              <a:ext cx="711200" cy="711200"/>
            </a:xfrm>
            <a:prstGeom prst="rect">
              <a:avLst/>
            </a:prstGeom>
          </p:spPr>
        </p:pic>
        <p:pic>
          <p:nvPicPr>
            <p:cNvPr id="36" name="Graphic 35">
              <a:extLst>
                <a:ext uri="{FF2B5EF4-FFF2-40B4-BE49-F238E27FC236}">
                  <a16:creationId xmlns:a16="http://schemas.microsoft.com/office/drawing/2014/main" id="{796437AA-1EA8-4134-8C29-5C7F9DDD21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9386" y="2140805"/>
              <a:ext cx="697995" cy="697995"/>
            </a:xfrm>
            <a:prstGeom prst="rect">
              <a:avLst/>
            </a:prstGeom>
          </p:spPr>
        </p:pic>
        <p:pic>
          <p:nvPicPr>
            <p:cNvPr id="37" name="Graphic 36">
              <a:extLst>
                <a:ext uri="{FF2B5EF4-FFF2-40B4-BE49-F238E27FC236}">
                  <a16:creationId xmlns:a16="http://schemas.microsoft.com/office/drawing/2014/main" id="{44750B31-0FB9-4A30-97A0-87C60852F5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49386" y="2939171"/>
              <a:ext cx="711200" cy="711200"/>
            </a:xfrm>
            <a:prstGeom prst="rect">
              <a:avLst/>
            </a:prstGeom>
          </p:spPr>
        </p:pic>
        <p:grpSp>
          <p:nvGrpSpPr>
            <p:cNvPr id="38" name="Group 37">
              <a:extLst>
                <a:ext uri="{FF2B5EF4-FFF2-40B4-BE49-F238E27FC236}">
                  <a16:creationId xmlns:a16="http://schemas.microsoft.com/office/drawing/2014/main" id="{E3F9ECF6-F656-413C-B9AC-BD652B7C6256}"/>
                </a:ext>
              </a:extLst>
            </p:cNvPr>
            <p:cNvGrpSpPr/>
            <p:nvPr/>
          </p:nvGrpSpPr>
          <p:grpSpPr>
            <a:xfrm>
              <a:off x="6650770" y="1655174"/>
              <a:ext cx="1042415" cy="2421509"/>
              <a:chOff x="4841021" y="2287443"/>
              <a:chExt cx="1445984" cy="2421509"/>
            </a:xfrm>
          </p:grpSpPr>
          <p:cxnSp>
            <p:nvCxnSpPr>
              <p:cNvPr id="45" name="Elbow Connector 59">
                <a:extLst>
                  <a:ext uri="{FF2B5EF4-FFF2-40B4-BE49-F238E27FC236}">
                    <a16:creationId xmlns:a16="http://schemas.microsoft.com/office/drawing/2014/main" id="{C4C91BAB-C168-465F-9117-32C2E740C1DA}"/>
                  </a:ext>
                </a:extLst>
              </p:cNvPr>
              <p:cNvCxnSpPr>
                <a:stCxn id="33" idx="3"/>
                <a:endCxn id="35" idx="1"/>
              </p:cNvCxnSpPr>
              <p:nvPr/>
            </p:nvCxnSpPr>
            <p:spPr>
              <a:xfrm flipV="1">
                <a:off x="4841021" y="2287443"/>
                <a:ext cx="1445984" cy="1086025"/>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6" name="Elbow Connector 60">
                <a:extLst>
                  <a:ext uri="{FF2B5EF4-FFF2-40B4-BE49-F238E27FC236}">
                    <a16:creationId xmlns:a16="http://schemas.microsoft.com/office/drawing/2014/main" id="{35BF30F8-D26A-41AA-A0B4-7321B79ACEC2}"/>
                  </a:ext>
                </a:extLst>
              </p:cNvPr>
              <p:cNvCxnSpPr>
                <a:stCxn id="33" idx="3"/>
                <a:endCxn id="36" idx="1"/>
              </p:cNvCxnSpPr>
              <p:nvPr/>
            </p:nvCxnSpPr>
            <p:spPr>
              <a:xfrm flipV="1">
                <a:off x="4841021" y="3092412"/>
                <a:ext cx="1445984" cy="281056"/>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7" name="Elbow Connector 61">
                <a:extLst>
                  <a:ext uri="{FF2B5EF4-FFF2-40B4-BE49-F238E27FC236}">
                    <a16:creationId xmlns:a16="http://schemas.microsoft.com/office/drawing/2014/main" id="{5B1054AD-5CDA-4BDD-8FB2-B5A6BA221509}"/>
                  </a:ext>
                </a:extLst>
              </p:cNvPr>
              <p:cNvCxnSpPr>
                <a:stCxn id="33" idx="3"/>
                <a:endCxn id="37" idx="1"/>
              </p:cNvCxnSpPr>
              <p:nvPr/>
            </p:nvCxnSpPr>
            <p:spPr>
              <a:xfrm>
                <a:off x="4841021" y="3373468"/>
                <a:ext cx="1445984" cy="523912"/>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62">
                <a:extLst>
                  <a:ext uri="{FF2B5EF4-FFF2-40B4-BE49-F238E27FC236}">
                    <a16:creationId xmlns:a16="http://schemas.microsoft.com/office/drawing/2014/main" id="{0B9CA4BC-5D33-4FFC-AAE3-ADCA5C86DD03}"/>
                  </a:ext>
                </a:extLst>
              </p:cNvPr>
              <p:cNvCxnSpPr>
                <a:cxnSpLocks/>
                <a:stCxn id="33" idx="3"/>
                <a:endCxn id="34" idx="1"/>
              </p:cNvCxnSpPr>
              <p:nvPr/>
            </p:nvCxnSpPr>
            <p:spPr>
              <a:xfrm>
                <a:off x="4841021" y="3373468"/>
                <a:ext cx="1445984" cy="1335484"/>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pic>
          <p:nvPicPr>
            <p:cNvPr id="39" name="Graphic 38">
              <a:extLst>
                <a:ext uri="{FF2B5EF4-FFF2-40B4-BE49-F238E27FC236}">
                  <a16:creationId xmlns:a16="http://schemas.microsoft.com/office/drawing/2014/main" id="{2FE9AB26-448C-46FB-9F6F-5F4E475B3AB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06570" y="2211829"/>
              <a:ext cx="1143461" cy="1143461"/>
            </a:xfrm>
            <a:prstGeom prst="rect">
              <a:avLst/>
            </a:prstGeom>
          </p:spPr>
        </p:pic>
        <p:grpSp>
          <p:nvGrpSpPr>
            <p:cNvPr id="40" name="Group 39">
              <a:extLst>
                <a:ext uri="{FF2B5EF4-FFF2-40B4-BE49-F238E27FC236}">
                  <a16:creationId xmlns:a16="http://schemas.microsoft.com/office/drawing/2014/main" id="{6C3F3743-40AA-4CD7-A366-7EFB1C0C7E6B}"/>
                </a:ext>
              </a:extLst>
            </p:cNvPr>
            <p:cNvGrpSpPr/>
            <p:nvPr/>
          </p:nvGrpSpPr>
          <p:grpSpPr>
            <a:xfrm>
              <a:off x="8983277" y="1655175"/>
              <a:ext cx="1044172" cy="2421508"/>
              <a:chOff x="6998205" y="2287443"/>
              <a:chExt cx="1445985" cy="2421508"/>
            </a:xfrm>
          </p:grpSpPr>
          <p:cxnSp>
            <p:nvCxnSpPr>
              <p:cNvPr id="41" name="Elbow Connector 55">
                <a:extLst>
                  <a:ext uri="{FF2B5EF4-FFF2-40B4-BE49-F238E27FC236}">
                    <a16:creationId xmlns:a16="http://schemas.microsoft.com/office/drawing/2014/main" id="{567E23C7-462E-44A6-BE3C-9840E0EA792E}"/>
                  </a:ext>
                </a:extLst>
              </p:cNvPr>
              <p:cNvCxnSpPr>
                <a:stCxn id="39" idx="1"/>
                <a:endCxn id="35" idx="3"/>
              </p:cNvCxnSpPr>
              <p:nvPr/>
            </p:nvCxnSpPr>
            <p:spPr>
              <a:xfrm rot="10800000">
                <a:off x="6998205" y="2287443"/>
                <a:ext cx="1445984" cy="1098726"/>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2" name="Elbow Connector 56">
                <a:extLst>
                  <a:ext uri="{FF2B5EF4-FFF2-40B4-BE49-F238E27FC236}">
                    <a16:creationId xmlns:a16="http://schemas.microsoft.com/office/drawing/2014/main" id="{8DDB774F-3AE4-4751-AE67-5B9624437AF0}"/>
                  </a:ext>
                </a:extLst>
              </p:cNvPr>
              <p:cNvCxnSpPr>
                <a:cxnSpLocks/>
                <a:stCxn id="39" idx="1"/>
              </p:cNvCxnSpPr>
              <p:nvPr/>
            </p:nvCxnSpPr>
            <p:spPr>
              <a:xfrm rot="10800000">
                <a:off x="6998207" y="3176325"/>
                <a:ext cx="1445982" cy="209845"/>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3" name="Elbow Connector 57">
                <a:extLst>
                  <a:ext uri="{FF2B5EF4-FFF2-40B4-BE49-F238E27FC236}">
                    <a16:creationId xmlns:a16="http://schemas.microsoft.com/office/drawing/2014/main" id="{5EA18318-FBC6-4505-9BBB-82AAD9A7F767}"/>
                  </a:ext>
                </a:extLst>
              </p:cNvPr>
              <p:cNvCxnSpPr>
                <a:cxnSpLocks/>
                <a:stCxn id="39" idx="1"/>
                <a:endCxn id="37" idx="3"/>
              </p:cNvCxnSpPr>
              <p:nvPr/>
            </p:nvCxnSpPr>
            <p:spPr>
              <a:xfrm rot="10800000" flipV="1">
                <a:off x="6998205" y="3386168"/>
                <a:ext cx="1445984" cy="511211"/>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4" name="Elbow Connector 58">
                <a:extLst>
                  <a:ext uri="{FF2B5EF4-FFF2-40B4-BE49-F238E27FC236}">
                    <a16:creationId xmlns:a16="http://schemas.microsoft.com/office/drawing/2014/main" id="{1884209F-C33E-4699-BA2B-0E56D6A74BA5}"/>
                  </a:ext>
                </a:extLst>
              </p:cNvPr>
              <p:cNvCxnSpPr>
                <a:cxnSpLocks/>
                <a:stCxn id="39" idx="1"/>
              </p:cNvCxnSpPr>
              <p:nvPr/>
            </p:nvCxnSpPr>
            <p:spPr>
              <a:xfrm rot="10800000" flipV="1">
                <a:off x="7011415" y="3386169"/>
                <a:ext cx="1432775" cy="1322782"/>
              </a:xfrm>
              <a:prstGeom prst="bentConnector3">
                <a:avLst/>
              </a:prstGeom>
              <a:ln>
                <a:prstDash val="sysDash"/>
                <a:headEnd type="triangle"/>
                <a:tailEnd type="non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85216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ADD0AE-EDF2-4DE3-881E-E341B5D90E76}"/>
              </a:ext>
            </a:extLst>
          </p:cNvPr>
          <p:cNvSpPr>
            <a:spLocks noGrp="1"/>
          </p:cNvSpPr>
          <p:nvPr>
            <p:ph type="title"/>
          </p:nvPr>
        </p:nvSpPr>
        <p:spPr>
          <a:xfrm>
            <a:off x="638629" y="251872"/>
            <a:ext cx="8585200" cy="646331"/>
          </a:xfrm>
        </p:spPr>
        <p:txBody>
          <a:bodyPr/>
          <a:lstStyle/>
          <a:p>
            <a:r>
              <a:rPr lang="en-US" sz="4000" dirty="0">
                <a:solidFill>
                  <a:srgbClr val="FFFFFF"/>
                </a:solidFill>
              </a:rPr>
              <a:t>AWS CloudFormation Designer</a:t>
            </a:r>
            <a:endParaRPr lang="en-US" sz="4000" dirty="0"/>
          </a:p>
        </p:txBody>
      </p:sp>
      <p:sp>
        <p:nvSpPr>
          <p:cNvPr id="4" name="Slide Number Placeholder 3">
            <a:extLst>
              <a:ext uri="{FF2B5EF4-FFF2-40B4-BE49-F238E27FC236}">
                <a16:creationId xmlns:a16="http://schemas.microsoft.com/office/drawing/2014/main" id="{BEE0C87B-CA01-E044-BAC8-341992D4B341}"/>
              </a:ext>
            </a:extLst>
          </p:cNvPr>
          <p:cNvSpPr>
            <a:spLocks noGrp="1"/>
          </p:cNvSpPr>
          <p:nvPr>
            <p:ph type="sldNum" sz="quarter" idx="13"/>
          </p:nvPr>
        </p:nvSpPr>
        <p:spPr/>
        <p:txBody>
          <a:bodyPr/>
          <a:lstStyle/>
          <a:p>
            <a:fld id="{EB4B8DE2-A4E8-46E4-8BBF-D75455EFF32C}" type="slidenum">
              <a:rPr lang="en-US" smtClean="0"/>
              <a:pPr/>
              <a:t>9</a:t>
            </a:fld>
            <a:endParaRPr lang="en-US"/>
          </a:p>
        </p:txBody>
      </p:sp>
      <p:sp>
        <p:nvSpPr>
          <p:cNvPr id="10" name="Content Placeholder 2">
            <a:extLst>
              <a:ext uri="{FF2B5EF4-FFF2-40B4-BE49-F238E27FC236}">
                <a16:creationId xmlns:a16="http://schemas.microsoft.com/office/drawing/2014/main" id="{D7D1BF52-1F47-4DA4-87FE-43AD134E9CD7}"/>
              </a:ext>
            </a:extLst>
          </p:cNvPr>
          <p:cNvSpPr txBox="1">
            <a:spLocks/>
          </p:cNvSpPr>
          <p:nvPr/>
        </p:nvSpPr>
        <p:spPr>
          <a:xfrm>
            <a:off x="638629" y="1468763"/>
            <a:ext cx="4212772" cy="3136700"/>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nSpc>
                <a:spcPct val="150000"/>
              </a:lnSpc>
              <a:spcBef>
                <a:spcPts val="1200"/>
              </a:spcBef>
              <a:buClr>
                <a:schemeClr val="accent1"/>
              </a:buClr>
              <a:buFont typeface="Wingdings" panose="05000000000000000000" pitchFamily="2" charset="2"/>
              <a:buChar char="Ø"/>
            </a:pPr>
            <a:r>
              <a:rPr lang="en-US" dirty="0"/>
              <a:t>Graphical tool for creating, viewing, and modifying CloudFormation templates. </a:t>
            </a:r>
          </a:p>
          <a:p>
            <a:pPr marL="342900" indent="-342900">
              <a:lnSpc>
                <a:spcPct val="150000"/>
              </a:lnSpc>
              <a:spcBef>
                <a:spcPts val="1200"/>
              </a:spcBef>
              <a:buClr>
                <a:schemeClr val="accent1"/>
              </a:buClr>
              <a:buFont typeface="Wingdings" panose="05000000000000000000" pitchFamily="2" charset="2"/>
              <a:buChar char="Ø"/>
            </a:pPr>
            <a:r>
              <a:rPr lang="en-US" dirty="0"/>
              <a:t>Drag-and-drop interface</a:t>
            </a:r>
          </a:p>
          <a:p>
            <a:pPr marL="342900" indent="-342900">
              <a:lnSpc>
                <a:spcPct val="150000"/>
              </a:lnSpc>
              <a:spcBef>
                <a:spcPts val="1200"/>
              </a:spcBef>
              <a:buClr>
                <a:schemeClr val="accent1"/>
              </a:buClr>
              <a:buFont typeface="Wingdings" panose="05000000000000000000" pitchFamily="2" charset="2"/>
              <a:buChar char="Ø"/>
            </a:pPr>
            <a:r>
              <a:rPr lang="en-US" dirty="0"/>
              <a:t>Integrated JSON and YAML editor.</a:t>
            </a:r>
          </a:p>
        </p:txBody>
      </p:sp>
      <p:pic>
        <p:nvPicPr>
          <p:cNvPr id="7" name="Picture 6">
            <a:extLst>
              <a:ext uri="{FF2B5EF4-FFF2-40B4-BE49-F238E27FC236}">
                <a16:creationId xmlns:a16="http://schemas.microsoft.com/office/drawing/2014/main" id="{D8AD3DD0-8DC3-48E5-93E7-5CF96C5179E1}"/>
              </a:ext>
            </a:extLst>
          </p:cNvPr>
          <p:cNvPicPr>
            <a:picLocks noChangeAspect="1"/>
          </p:cNvPicPr>
          <p:nvPr/>
        </p:nvPicPr>
        <p:blipFill>
          <a:blip r:embed="rId3"/>
          <a:stretch>
            <a:fillRect/>
          </a:stretch>
        </p:blipFill>
        <p:spPr>
          <a:xfrm>
            <a:off x="5486400" y="1390097"/>
            <a:ext cx="6583956" cy="4077805"/>
          </a:xfrm>
          <a:prstGeom prst="rect">
            <a:avLst/>
          </a:prstGeom>
        </p:spPr>
      </p:pic>
      <p:sp>
        <p:nvSpPr>
          <p:cNvPr id="8" name="Rectangle 7">
            <a:extLst>
              <a:ext uri="{FF2B5EF4-FFF2-40B4-BE49-F238E27FC236}">
                <a16:creationId xmlns:a16="http://schemas.microsoft.com/office/drawing/2014/main" id="{0A5E77FB-F546-42F9-A01A-13709A1087D7}"/>
              </a:ext>
            </a:extLst>
          </p:cNvPr>
          <p:cNvSpPr/>
          <p:nvPr/>
        </p:nvSpPr>
        <p:spPr>
          <a:xfrm>
            <a:off x="5980444" y="5598824"/>
            <a:ext cx="6089912" cy="338554"/>
          </a:xfrm>
          <a:prstGeom prst="rect">
            <a:avLst/>
          </a:prstGeom>
        </p:spPr>
        <p:txBody>
          <a:bodyPr wrap="square">
            <a:spAutoFit/>
          </a:bodyPr>
          <a:lstStyle/>
          <a:p>
            <a:r>
              <a:rPr lang="en-US" sz="1600" dirty="0">
                <a:solidFill>
                  <a:schemeClr val="accent1"/>
                </a:solidFill>
                <a:latin typeface="Amazon Ember" panose="020B0603020204020204" pitchFamily="34" charset="0"/>
                <a:hlinkClick r:id="rId4">
                  <a:extLst>
                    <a:ext uri="{A12FA001-AC4F-418D-AE19-62706E023703}">
                      <ahyp:hlinkClr xmlns:ahyp="http://schemas.microsoft.com/office/drawing/2018/hyperlinkcolor" val="tx"/>
                    </a:ext>
                  </a:extLst>
                </a:hlinkClick>
              </a:rPr>
              <a:t>https://console.aws.amazon.com/cloudformation/designer</a:t>
            </a:r>
            <a:endParaRPr lang="en-US" sz="1600" dirty="0">
              <a:solidFill>
                <a:schemeClr val="accent1"/>
              </a:solidFill>
            </a:endParaRPr>
          </a:p>
        </p:txBody>
      </p:sp>
    </p:spTree>
    <p:extLst>
      <p:ext uri="{BB962C8B-B14F-4D97-AF65-F5344CB8AC3E}">
        <p14:creationId xmlns:p14="http://schemas.microsoft.com/office/powerpoint/2010/main" val="121493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5" id="{7742EFB1-5D65-BC43-8C5A-52FA295D9C6D}" vid="{5211384F-8CF6-A242-84FF-8111C087FB4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Template_Non-Confidential_Dark_2022</Template>
  <TotalTime>1242</TotalTime>
  <Words>5897</Words>
  <Application>Microsoft Office PowerPoint</Application>
  <PresentationFormat>Widescreen</PresentationFormat>
  <Paragraphs>598</Paragraphs>
  <Slides>25</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Wingdings</vt:lpstr>
      <vt:lpstr>Amazon Ember</vt:lpstr>
      <vt:lpstr>Amazon Ember Regular</vt:lpstr>
      <vt:lpstr>Helvetica Neue Light</vt:lpstr>
      <vt:lpstr>Menlo</vt:lpstr>
      <vt:lpstr>Arial</vt:lpstr>
      <vt:lpstr>Amazon Ember Light</vt:lpstr>
      <vt:lpstr>Amazon Ember Display</vt:lpstr>
      <vt:lpstr>Lucida Console</vt:lpstr>
      <vt:lpstr>Verdana</vt:lpstr>
      <vt:lpstr>Amazon Ember Heavy</vt:lpstr>
      <vt:lpstr>Consolas</vt:lpstr>
      <vt:lpstr>AWS Confidential Dark</vt:lpstr>
      <vt:lpstr>AWS CloudFormation </vt:lpstr>
      <vt:lpstr>AWS CloudFormation</vt:lpstr>
      <vt:lpstr>What is AWS CloudFormation?</vt:lpstr>
      <vt:lpstr>PowerPoint Presentation</vt:lpstr>
      <vt:lpstr>Infrastructure as code</vt:lpstr>
      <vt:lpstr>AWS CloudFormation syntax</vt:lpstr>
      <vt:lpstr>AWS CloudFormation syntax</vt:lpstr>
      <vt:lpstr>PowerPoint Presentation</vt:lpstr>
      <vt:lpstr>AWS CloudFormation Designer</vt:lpstr>
      <vt:lpstr>Template Anatomy</vt:lpstr>
      <vt:lpstr>Template Anatomy</vt:lpstr>
      <vt:lpstr>Template Anatomy – Resources (required)</vt:lpstr>
      <vt:lpstr>Template Anatomy – Format Version and Description</vt:lpstr>
      <vt:lpstr>Template Anatomy – Metadata</vt:lpstr>
      <vt:lpstr>Template Anatomy – Parameters</vt:lpstr>
      <vt:lpstr>Template Anatomy –  AWS-Specific Parameter Types</vt:lpstr>
      <vt:lpstr>Template Anatomy – Intrinsic Function</vt:lpstr>
      <vt:lpstr>Template Anatomy – Outputs</vt:lpstr>
      <vt:lpstr>AWS CloudFormation– Stack Updates</vt:lpstr>
      <vt:lpstr>AWS CloudFormation – Change Sets</vt:lpstr>
      <vt:lpstr>AWS CloudFormation – Needed Stacks</vt:lpstr>
      <vt:lpstr>AWS CloudFormation – Needed Stacks</vt:lpstr>
      <vt:lpstr>AWS CloudFormation – Cross-stack Reference (Layers)</vt:lpstr>
      <vt:lpstr>AWS CloudFormation - StackSets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England, Donna</dc:creator>
  <cp:lastModifiedBy>England, Donna</cp:lastModifiedBy>
  <cp:revision>47</cp:revision>
  <dcterms:created xsi:type="dcterms:W3CDTF">2022-05-23T19:45:59Z</dcterms:created>
  <dcterms:modified xsi:type="dcterms:W3CDTF">2022-12-20T19:21:48Z</dcterms:modified>
</cp:coreProperties>
</file>